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61"/>
  </p:notesMasterIdLst>
  <p:sldIdLst>
    <p:sldId id="256" r:id="rId4"/>
    <p:sldId id="386" r:id="rId5"/>
    <p:sldId id="257" r:id="rId6"/>
    <p:sldId id="258" r:id="rId7"/>
    <p:sldId id="264" r:id="rId8"/>
    <p:sldId id="265" r:id="rId9"/>
    <p:sldId id="382" r:id="rId10"/>
    <p:sldId id="284" r:id="rId11"/>
    <p:sldId id="285" r:id="rId12"/>
    <p:sldId id="336" r:id="rId13"/>
    <p:sldId id="337" r:id="rId14"/>
    <p:sldId id="288" r:id="rId15"/>
    <p:sldId id="381" r:id="rId16"/>
    <p:sldId id="289" r:id="rId17"/>
    <p:sldId id="290" r:id="rId18"/>
    <p:sldId id="339" r:id="rId19"/>
    <p:sldId id="340" r:id="rId20"/>
    <p:sldId id="341" r:id="rId21"/>
    <p:sldId id="342" r:id="rId22"/>
    <p:sldId id="343" r:id="rId23"/>
    <p:sldId id="344" r:id="rId24"/>
    <p:sldId id="345" r:id="rId25"/>
    <p:sldId id="346" r:id="rId26"/>
    <p:sldId id="347" r:id="rId27"/>
    <p:sldId id="348" r:id="rId28"/>
    <p:sldId id="349" r:id="rId29"/>
    <p:sldId id="350" r:id="rId30"/>
    <p:sldId id="351" r:id="rId31"/>
    <p:sldId id="352" r:id="rId32"/>
    <p:sldId id="353" r:id="rId33"/>
    <p:sldId id="354" r:id="rId34"/>
    <p:sldId id="355" r:id="rId35"/>
    <p:sldId id="356" r:id="rId36"/>
    <p:sldId id="357" r:id="rId37"/>
    <p:sldId id="358" r:id="rId38"/>
    <p:sldId id="359" r:id="rId39"/>
    <p:sldId id="360" r:id="rId40"/>
    <p:sldId id="361" r:id="rId41"/>
    <p:sldId id="362" r:id="rId42"/>
    <p:sldId id="363" r:id="rId43"/>
    <p:sldId id="364" r:id="rId44"/>
    <p:sldId id="365" r:id="rId45"/>
    <p:sldId id="366" r:id="rId46"/>
    <p:sldId id="387" r:id="rId47"/>
    <p:sldId id="388" r:id="rId48"/>
    <p:sldId id="389" r:id="rId49"/>
    <p:sldId id="390" r:id="rId50"/>
    <p:sldId id="391" r:id="rId51"/>
    <p:sldId id="392" r:id="rId52"/>
    <p:sldId id="393" r:id="rId53"/>
    <p:sldId id="394" r:id="rId54"/>
    <p:sldId id="395" r:id="rId55"/>
    <p:sldId id="396" r:id="rId56"/>
    <p:sldId id="397" r:id="rId57"/>
    <p:sldId id="383" r:id="rId58"/>
    <p:sldId id="277" r:id="rId59"/>
    <p:sldId id="384"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26" autoAdjust="0"/>
    <p:restoredTop sz="94660"/>
  </p:normalViewPr>
  <p:slideViewPr>
    <p:cSldViewPr snapToGrid="0">
      <p:cViewPr varScale="1">
        <p:scale>
          <a:sx n="74" d="100"/>
          <a:sy n="74" d="100"/>
        </p:scale>
        <p:origin x="58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notesMaster" Target="notesMasters/notesMaster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A5453E-BBBD-4C7F-8A45-4FB2D99EA50F}" type="datetimeFigureOut">
              <a:rPr lang="en-IN" smtClean="0"/>
              <a:t>12-07-2021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A8A08D-ED1D-4D1E-8436-A3FCBC174A34}" type="slidenum">
              <a:rPr lang="en-IN" smtClean="0"/>
              <a:t>‹#›</a:t>
            </a:fld>
            <a:endParaRPr lang="en-IN"/>
          </a:p>
        </p:txBody>
      </p:sp>
    </p:spTree>
    <p:extLst>
      <p:ext uri="{BB962C8B-B14F-4D97-AF65-F5344CB8AC3E}">
        <p14:creationId xmlns:p14="http://schemas.microsoft.com/office/powerpoint/2010/main" val="1267471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3D907-0F09-43EC-A351-1669BD02FF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7AC8348-E599-4F00-936B-78DCDD6A29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4BBEBC7-15F8-47F0-A7AB-2337E8649048}"/>
              </a:ext>
            </a:extLst>
          </p:cNvPr>
          <p:cNvSpPr>
            <a:spLocks noGrp="1"/>
          </p:cNvSpPr>
          <p:nvPr>
            <p:ph type="dt" sz="half" idx="10"/>
          </p:nvPr>
        </p:nvSpPr>
        <p:spPr/>
        <p:txBody>
          <a:bodyPr/>
          <a:lstStyle/>
          <a:p>
            <a:fld id="{C33620B3-54B5-49DE-905B-639A80FBB99E}" type="datetime3">
              <a:rPr lang="en-US" smtClean="0"/>
              <a:t>12 July 2021</a:t>
            </a:fld>
            <a:endParaRPr lang="en-IN"/>
          </a:p>
        </p:txBody>
      </p:sp>
      <p:sp>
        <p:nvSpPr>
          <p:cNvPr id="5" name="Footer Placeholder 4">
            <a:extLst>
              <a:ext uri="{FF2B5EF4-FFF2-40B4-BE49-F238E27FC236}">
                <a16:creationId xmlns:a16="http://schemas.microsoft.com/office/drawing/2014/main" id="{8257BEBF-9262-4BB0-92EC-B2150E64E8ED}"/>
              </a:ext>
            </a:extLst>
          </p:cNvPr>
          <p:cNvSpPr>
            <a:spLocks noGrp="1"/>
          </p:cNvSpPr>
          <p:nvPr>
            <p:ph type="ftr" sz="quarter" idx="11"/>
          </p:nvPr>
        </p:nvSpPr>
        <p:spPr/>
        <p:txBody>
          <a:bodyPr/>
          <a:lstStyle/>
          <a:p>
            <a:r>
              <a:rPr lang="en-US" smtClean="0"/>
              <a:t>EEE Dept.  Raghu Engineering College  First Review </a:t>
            </a:r>
            <a:endParaRPr lang="en-IN"/>
          </a:p>
        </p:txBody>
      </p:sp>
      <p:sp>
        <p:nvSpPr>
          <p:cNvPr id="6" name="Slide Number Placeholder 5">
            <a:extLst>
              <a:ext uri="{FF2B5EF4-FFF2-40B4-BE49-F238E27FC236}">
                <a16:creationId xmlns:a16="http://schemas.microsoft.com/office/drawing/2014/main" id="{4DE8091C-64D5-4DDF-99B7-C871D5D929FE}"/>
              </a:ext>
            </a:extLst>
          </p:cNvPr>
          <p:cNvSpPr>
            <a:spLocks noGrp="1"/>
          </p:cNvSpPr>
          <p:nvPr>
            <p:ph type="sldNum" sz="quarter" idx="12"/>
          </p:nvPr>
        </p:nvSpPr>
        <p:spPr/>
        <p:txBody>
          <a:bodyPr/>
          <a:lstStyle/>
          <a:p>
            <a:fld id="{54E8D680-2024-4BE5-B657-20ABFEAC7F8D}" type="slidenum">
              <a:rPr lang="en-IN" smtClean="0"/>
              <a:t>‹#›</a:t>
            </a:fld>
            <a:endParaRPr lang="en-IN"/>
          </a:p>
        </p:txBody>
      </p:sp>
    </p:spTree>
    <p:extLst>
      <p:ext uri="{BB962C8B-B14F-4D97-AF65-F5344CB8AC3E}">
        <p14:creationId xmlns:p14="http://schemas.microsoft.com/office/powerpoint/2010/main" val="1864436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6B033-60B4-4E7C-B790-4B101CE9DB3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6FC7F1A-C994-4AE6-A70B-42FEE11E43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DD7E949-443D-45D1-8051-D15F3761D60C}"/>
              </a:ext>
            </a:extLst>
          </p:cNvPr>
          <p:cNvSpPr>
            <a:spLocks noGrp="1"/>
          </p:cNvSpPr>
          <p:nvPr>
            <p:ph type="dt" sz="half" idx="10"/>
          </p:nvPr>
        </p:nvSpPr>
        <p:spPr/>
        <p:txBody>
          <a:bodyPr/>
          <a:lstStyle/>
          <a:p>
            <a:fld id="{ED1DBDC9-F560-41C6-BCB7-2F0217D19E41}" type="datetime3">
              <a:rPr lang="en-US" smtClean="0"/>
              <a:t>12 July 2021</a:t>
            </a:fld>
            <a:endParaRPr lang="en-IN"/>
          </a:p>
        </p:txBody>
      </p:sp>
      <p:sp>
        <p:nvSpPr>
          <p:cNvPr id="5" name="Footer Placeholder 4">
            <a:extLst>
              <a:ext uri="{FF2B5EF4-FFF2-40B4-BE49-F238E27FC236}">
                <a16:creationId xmlns:a16="http://schemas.microsoft.com/office/drawing/2014/main" id="{8BFEB9DE-754A-40BB-835A-EA4F18A1EE02}"/>
              </a:ext>
            </a:extLst>
          </p:cNvPr>
          <p:cNvSpPr>
            <a:spLocks noGrp="1"/>
          </p:cNvSpPr>
          <p:nvPr>
            <p:ph type="ftr" sz="quarter" idx="11"/>
          </p:nvPr>
        </p:nvSpPr>
        <p:spPr/>
        <p:txBody>
          <a:bodyPr/>
          <a:lstStyle/>
          <a:p>
            <a:r>
              <a:rPr lang="en-US" smtClean="0"/>
              <a:t>EEE Dept.  Raghu Engineering College  First Review </a:t>
            </a:r>
            <a:endParaRPr lang="en-IN"/>
          </a:p>
        </p:txBody>
      </p:sp>
      <p:sp>
        <p:nvSpPr>
          <p:cNvPr id="6" name="Slide Number Placeholder 5">
            <a:extLst>
              <a:ext uri="{FF2B5EF4-FFF2-40B4-BE49-F238E27FC236}">
                <a16:creationId xmlns:a16="http://schemas.microsoft.com/office/drawing/2014/main" id="{2A73AD68-7575-4EBA-BF44-1E62AF95A3C3}"/>
              </a:ext>
            </a:extLst>
          </p:cNvPr>
          <p:cNvSpPr>
            <a:spLocks noGrp="1"/>
          </p:cNvSpPr>
          <p:nvPr>
            <p:ph type="sldNum" sz="quarter" idx="12"/>
          </p:nvPr>
        </p:nvSpPr>
        <p:spPr/>
        <p:txBody>
          <a:bodyPr/>
          <a:lstStyle/>
          <a:p>
            <a:fld id="{54E8D680-2024-4BE5-B657-20ABFEAC7F8D}" type="slidenum">
              <a:rPr lang="en-IN" smtClean="0"/>
              <a:t>‹#›</a:t>
            </a:fld>
            <a:endParaRPr lang="en-IN"/>
          </a:p>
        </p:txBody>
      </p:sp>
    </p:spTree>
    <p:extLst>
      <p:ext uri="{BB962C8B-B14F-4D97-AF65-F5344CB8AC3E}">
        <p14:creationId xmlns:p14="http://schemas.microsoft.com/office/powerpoint/2010/main" val="39316115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2A17C2-7B71-4395-8794-B086EEE3E08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5F0E5AD-8AF8-4A5C-BB28-A480678FF8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6123B65-5962-4790-9E97-9C84776EBFB0}"/>
              </a:ext>
            </a:extLst>
          </p:cNvPr>
          <p:cNvSpPr>
            <a:spLocks noGrp="1"/>
          </p:cNvSpPr>
          <p:nvPr>
            <p:ph type="dt" sz="half" idx="10"/>
          </p:nvPr>
        </p:nvSpPr>
        <p:spPr/>
        <p:txBody>
          <a:bodyPr/>
          <a:lstStyle/>
          <a:p>
            <a:fld id="{39B54E47-3C01-4988-B445-04ED0374DBE4}" type="datetime3">
              <a:rPr lang="en-US" smtClean="0"/>
              <a:t>12 July 2021</a:t>
            </a:fld>
            <a:endParaRPr lang="en-IN"/>
          </a:p>
        </p:txBody>
      </p:sp>
      <p:sp>
        <p:nvSpPr>
          <p:cNvPr id="5" name="Footer Placeholder 4">
            <a:extLst>
              <a:ext uri="{FF2B5EF4-FFF2-40B4-BE49-F238E27FC236}">
                <a16:creationId xmlns:a16="http://schemas.microsoft.com/office/drawing/2014/main" id="{4DD65937-73C8-41C2-B393-797595E980B0}"/>
              </a:ext>
            </a:extLst>
          </p:cNvPr>
          <p:cNvSpPr>
            <a:spLocks noGrp="1"/>
          </p:cNvSpPr>
          <p:nvPr>
            <p:ph type="ftr" sz="quarter" idx="11"/>
          </p:nvPr>
        </p:nvSpPr>
        <p:spPr/>
        <p:txBody>
          <a:bodyPr/>
          <a:lstStyle/>
          <a:p>
            <a:r>
              <a:rPr lang="en-US" smtClean="0"/>
              <a:t>EEE Dept.  Raghu Engineering College  First Review </a:t>
            </a:r>
            <a:endParaRPr lang="en-IN"/>
          </a:p>
        </p:txBody>
      </p:sp>
      <p:sp>
        <p:nvSpPr>
          <p:cNvPr id="6" name="Slide Number Placeholder 5">
            <a:extLst>
              <a:ext uri="{FF2B5EF4-FFF2-40B4-BE49-F238E27FC236}">
                <a16:creationId xmlns:a16="http://schemas.microsoft.com/office/drawing/2014/main" id="{5B8FAF30-0234-4FD6-9912-8E16EDB36FA9}"/>
              </a:ext>
            </a:extLst>
          </p:cNvPr>
          <p:cNvSpPr>
            <a:spLocks noGrp="1"/>
          </p:cNvSpPr>
          <p:nvPr>
            <p:ph type="sldNum" sz="quarter" idx="12"/>
          </p:nvPr>
        </p:nvSpPr>
        <p:spPr/>
        <p:txBody>
          <a:bodyPr/>
          <a:lstStyle/>
          <a:p>
            <a:fld id="{54E8D680-2024-4BE5-B657-20ABFEAC7F8D}" type="slidenum">
              <a:rPr lang="en-IN" smtClean="0"/>
              <a:t>‹#›</a:t>
            </a:fld>
            <a:endParaRPr lang="en-IN"/>
          </a:p>
        </p:txBody>
      </p:sp>
    </p:spTree>
    <p:extLst>
      <p:ext uri="{BB962C8B-B14F-4D97-AF65-F5344CB8AC3E}">
        <p14:creationId xmlns:p14="http://schemas.microsoft.com/office/powerpoint/2010/main" val="875896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8DB6A5B-5148-483A-A793-3D049DFC275A}" type="datetime3">
              <a:rPr lang="en-US" smtClean="0"/>
              <a:t>12 July 2021</a:t>
            </a:fld>
            <a:endParaRPr lang="en-US"/>
          </a:p>
        </p:txBody>
      </p:sp>
      <p:sp>
        <p:nvSpPr>
          <p:cNvPr id="5" name="Footer Placeholder 4"/>
          <p:cNvSpPr>
            <a:spLocks noGrp="1"/>
          </p:cNvSpPr>
          <p:nvPr>
            <p:ph type="ftr" sz="quarter" idx="11"/>
          </p:nvPr>
        </p:nvSpPr>
        <p:spPr/>
        <p:txBody>
          <a:bodyPr/>
          <a:lstStyle/>
          <a:p>
            <a:r>
              <a:rPr lang="en-US" smtClean="0"/>
              <a:t>EEE Dept.  Raghu Engineering College  First Review </a:t>
            </a:r>
            <a:endParaRPr lang="en-US"/>
          </a:p>
        </p:txBody>
      </p:sp>
      <p:sp>
        <p:nvSpPr>
          <p:cNvPr id="6" name="Slide Number Placeholder 5"/>
          <p:cNvSpPr>
            <a:spLocks noGrp="1"/>
          </p:cNvSpPr>
          <p:nvPr>
            <p:ph type="sldNum" sz="quarter" idx="12"/>
          </p:nvPr>
        </p:nvSpPr>
        <p:spPr/>
        <p:txBody>
          <a:bodyPr/>
          <a:lstStyle/>
          <a:p>
            <a:fld id="{364467F6-786D-45BE-B25C-700787AE89D9}" type="slidenum">
              <a:rPr lang="en-US" smtClean="0"/>
              <a:pPr/>
              <a:t>‹#›</a:t>
            </a:fld>
            <a:endParaRPr lang="en-US"/>
          </a:p>
        </p:txBody>
      </p:sp>
    </p:spTree>
    <p:extLst>
      <p:ext uri="{BB962C8B-B14F-4D97-AF65-F5344CB8AC3E}">
        <p14:creationId xmlns:p14="http://schemas.microsoft.com/office/powerpoint/2010/main" val="9513599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15B101-645B-460F-B23D-0CFC0D1100C6}" type="datetime3">
              <a:rPr lang="en-US" smtClean="0"/>
              <a:t>12 July 2021</a:t>
            </a:fld>
            <a:endParaRPr lang="en-US"/>
          </a:p>
        </p:txBody>
      </p:sp>
      <p:sp>
        <p:nvSpPr>
          <p:cNvPr id="5" name="Footer Placeholder 4"/>
          <p:cNvSpPr>
            <a:spLocks noGrp="1"/>
          </p:cNvSpPr>
          <p:nvPr>
            <p:ph type="ftr" sz="quarter" idx="11"/>
          </p:nvPr>
        </p:nvSpPr>
        <p:spPr/>
        <p:txBody>
          <a:bodyPr/>
          <a:lstStyle/>
          <a:p>
            <a:r>
              <a:rPr lang="en-US" smtClean="0"/>
              <a:t>EEE Dept.  Raghu Engineering College  First Review </a:t>
            </a:r>
            <a:endParaRPr lang="en-US"/>
          </a:p>
        </p:txBody>
      </p:sp>
      <p:sp>
        <p:nvSpPr>
          <p:cNvPr id="6" name="Slide Number Placeholder 5"/>
          <p:cNvSpPr>
            <a:spLocks noGrp="1"/>
          </p:cNvSpPr>
          <p:nvPr>
            <p:ph type="sldNum" sz="quarter" idx="12"/>
          </p:nvPr>
        </p:nvSpPr>
        <p:spPr/>
        <p:txBody>
          <a:bodyPr/>
          <a:lstStyle/>
          <a:p>
            <a:fld id="{364467F6-786D-45BE-B25C-700787AE89D9}" type="slidenum">
              <a:rPr lang="en-US" smtClean="0"/>
              <a:pPr/>
              <a:t>‹#›</a:t>
            </a:fld>
            <a:endParaRPr lang="en-US"/>
          </a:p>
        </p:txBody>
      </p:sp>
    </p:spTree>
    <p:extLst>
      <p:ext uri="{BB962C8B-B14F-4D97-AF65-F5344CB8AC3E}">
        <p14:creationId xmlns:p14="http://schemas.microsoft.com/office/powerpoint/2010/main" val="6102959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03CC9B-89CD-4312-839E-0F54AF708199}" type="datetime3">
              <a:rPr lang="en-US" smtClean="0"/>
              <a:t>12 July 2021</a:t>
            </a:fld>
            <a:endParaRPr lang="en-US"/>
          </a:p>
        </p:txBody>
      </p:sp>
      <p:sp>
        <p:nvSpPr>
          <p:cNvPr id="5" name="Footer Placeholder 4"/>
          <p:cNvSpPr>
            <a:spLocks noGrp="1"/>
          </p:cNvSpPr>
          <p:nvPr>
            <p:ph type="ftr" sz="quarter" idx="11"/>
          </p:nvPr>
        </p:nvSpPr>
        <p:spPr/>
        <p:txBody>
          <a:bodyPr/>
          <a:lstStyle/>
          <a:p>
            <a:r>
              <a:rPr lang="en-US" smtClean="0"/>
              <a:t>EEE Dept.  Raghu Engineering College  First Review </a:t>
            </a:r>
            <a:endParaRPr lang="en-US"/>
          </a:p>
        </p:txBody>
      </p:sp>
      <p:sp>
        <p:nvSpPr>
          <p:cNvPr id="6" name="Slide Number Placeholder 5"/>
          <p:cNvSpPr>
            <a:spLocks noGrp="1"/>
          </p:cNvSpPr>
          <p:nvPr>
            <p:ph type="sldNum" sz="quarter" idx="12"/>
          </p:nvPr>
        </p:nvSpPr>
        <p:spPr/>
        <p:txBody>
          <a:bodyPr/>
          <a:lstStyle/>
          <a:p>
            <a:fld id="{364467F6-786D-45BE-B25C-700787AE89D9}" type="slidenum">
              <a:rPr lang="en-US" smtClean="0"/>
              <a:pPr/>
              <a:t>‹#›</a:t>
            </a:fld>
            <a:endParaRPr lang="en-US"/>
          </a:p>
        </p:txBody>
      </p:sp>
    </p:spTree>
    <p:extLst>
      <p:ext uri="{BB962C8B-B14F-4D97-AF65-F5344CB8AC3E}">
        <p14:creationId xmlns:p14="http://schemas.microsoft.com/office/powerpoint/2010/main" val="19234715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F16ED32-9527-4B9E-B5CF-513E1461B293}" type="datetime3">
              <a:rPr lang="en-US" smtClean="0"/>
              <a:t>12 July 2021</a:t>
            </a:fld>
            <a:endParaRPr lang="en-US"/>
          </a:p>
        </p:txBody>
      </p:sp>
      <p:sp>
        <p:nvSpPr>
          <p:cNvPr id="6" name="Footer Placeholder 5"/>
          <p:cNvSpPr>
            <a:spLocks noGrp="1"/>
          </p:cNvSpPr>
          <p:nvPr>
            <p:ph type="ftr" sz="quarter" idx="11"/>
          </p:nvPr>
        </p:nvSpPr>
        <p:spPr/>
        <p:txBody>
          <a:bodyPr/>
          <a:lstStyle/>
          <a:p>
            <a:r>
              <a:rPr lang="en-US" smtClean="0"/>
              <a:t>EEE Dept.  Raghu Engineering College  First Review </a:t>
            </a:r>
            <a:endParaRPr lang="en-US"/>
          </a:p>
        </p:txBody>
      </p:sp>
      <p:sp>
        <p:nvSpPr>
          <p:cNvPr id="7" name="Slide Number Placeholder 6"/>
          <p:cNvSpPr>
            <a:spLocks noGrp="1"/>
          </p:cNvSpPr>
          <p:nvPr>
            <p:ph type="sldNum" sz="quarter" idx="12"/>
          </p:nvPr>
        </p:nvSpPr>
        <p:spPr/>
        <p:txBody>
          <a:bodyPr/>
          <a:lstStyle/>
          <a:p>
            <a:fld id="{364467F6-786D-45BE-B25C-700787AE89D9}" type="slidenum">
              <a:rPr lang="en-US" smtClean="0"/>
              <a:pPr/>
              <a:t>‹#›</a:t>
            </a:fld>
            <a:endParaRPr lang="en-US"/>
          </a:p>
        </p:txBody>
      </p:sp>
    </p:spTree>
    <p:extLst>
      <p:ext uri="{BB962C8B-B14F-4D97-AF65-F5344CB8AC3E}">
        <p14:creationId xmlns:p14="http://schemas.microsoft.com/office/powerpoint/2010/main" val="40299137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A795D86-16E3-4644-B086-46A91DD6B4A5}" type="datetime3">
              <a:rPr lang="en-US" smtClean="0"/>
              <a:t>12 July 2021</a:t>
            </a:fld>
            <a:endParaRPr lang="en-US"/>
          </a:p>
        </p:txBody>
      </p:sp>
      <p:sp>
        <p:nvSpPr>
          <p:cNvPr id="8" name="Footer Placeholder 7"/>
          <p:cNvSpPr>
            <a:spLocks noGrp="1"/>
          </p:cNvSpPr>
          <p:nvPr>
            <p:ph type="ftr" sz="quarter" idx="11"/>
          </p:nvPr>
        </p:nvSpPr>
        <p:spPr/>
        <p:txBody>
          <a:bodyPr/>
          <a:lstStyle/>
          <a:p>
            <a:r>
              <a:rPr lang="en-US" smtClean="0"/>
              <a:t>EEE Dept.  Raghu Engineering College  First Review </a:t>
            </a:r>
            <a:endParaRPr lang="en-US"/>
          </a:p>
        </p:txBody>
      </p:sp>
      <p:sp>
        <p:nvSpPr>
          <p:cNvPr id="9" name="Slide Number Placeholder 8"/>
          <p:cNvSpPr>
            <a:spLocks noGrp="1"/>
          </p:cNvSpPr>
          <p:nvPr>
            <p:ph type="sldNum" sz="quarter" idx="12"/>
          </p:nvPr>
        </p:nvSpPr>
        <p:spPr/>
        <p:txBody>
          <a:bodyPr/>
          <a:lstStyle/>
          <a:p>
            <a:fld id="{364467F6-786D-45BE-B25C-700787AE89D9}" type="slidenum">
              <a:rPr lang="en-US" smtClean="0"/>
              <a:pPr/>
              <a:t>‹#›</a:t>
            </a:fld>
            <a:endParaRPr lang="en-US"/>
          </a:p>
        </p:txBody>
      </p:sp>
    </p:spTree>
    <p:extLst>
      <p:ext uri="{BB962C8B-B14F-4D97-AF65-F5344CB8AC3E}">
        <p14:creationId xmlns:p14="http://schemas.microsoft.com/office/powerpoint/2010/main" val="20032236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6AEF7A7-E79B-4922-B686-EA9D040A21B9}" type="datetime3">
              <a:rPr lang="en-US" smtClean="0"/>
              <a:t>12 July 2021</a:t>
            </a:fld>
            <a:endParaRPr lang="en-US"/>
          </a:p>
        </p:txBody>
      </p:sp>
      <p:sp>
        <p:nvSpPr>
          <p:cNvPr id="4" name="Footer Placeholder 3"/>
          <p:cNvSpPr>
            <a:spLocks noGrp="1"/>
          </p:cNvSpPr>
          <p:nvPr>
            <p:ph type="ftr" sz="quarter" idx="11"/>
          </p:nvPr>
        </p:nvSpPr>
        <p:spPr/>
        <p:txBody>
          <a:bodyPr/>
          <a:lstStyle/>
          <a:p>
            <a:r>
              <a:rPr lang="en-US" smtClean="0"/>
              <a:t>EEE Dept.  Raghu Engineering College  First Review </a:t>
            </a:r>
            <a:endParaRPr lang="en-US"/>
          </a:p>
        </p:txBody>
      </p:sp>
      <p:sp>
        <p:nvSpPr>
          <p:cNvPr id="5" name="Slide Number Placeholder 4"/>
          <p:cNvSpPr>
            <a:spLocks noGrp="1"/>
          </p:cNvSpPr>
          <p:nvPr>
            <p:ph type="sldNum" sz="quarter" idx="12"/>
          </p:nvPr>
        </p:nvSpPr>
        <p:spPr/>
        <p:txBody>
          <a:bodyPr/>
          <a:lstStyle/>
          <a:p>
            <a:fld id="{364467F6-786D-45BE-B25C-700787AE89D9}" type="slidenum">
              <a:rPr lang="en-US" smtClean="0"/>
              <a:pPr/>
              <a:t>‹#›</a:t>
            </a:fld>
            <a:endParaRPr lang="en-US"/>
          </a:p>
        </p:txBody>
      </p:sp>
    </p:spTree>
    <p:extLst>
      <p:ext uri="{BB962C8B-B14F-4D97-AF65-F5344CB8AC3E}">
        <p14:creationId xmlns:p14="http://schemas.microsoft.com/office/powerpoint/2010/main" val="17235897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1D586C-1EE0-43E2-A1C1-BEE0F40B8C2A}" type="datetime3">
              <a:rPr lang="en-US" smtClean="0"/>
              <a:t>12 July 2021</a:t>
            </a:fld>
            <a:endParaRPr lang="en-US"/>
          </a:p>
        </p:txBody>
      </p:sp>
      <p:sp>
        <p:nvSpPr>
          <p:cNvPr id="3" name="Footer Placeholder 2"/>
          <p:cNvSpPr>
            <a:spLocks noGrp="1"/>
          </p:cNvSpPr>
          <p:nvPr>
            <p:ph type="ftr" sz="quarter" idx="11"/>
          </p:nvPr>
        </p:nvSpPr>
        <p:spPr/>
        <p:txBody>
          <a:bodyPr/>
          <a:lstStyle/>
          <a:p>
            <a:r>
              <a:rPr lang="en-US" smtClean="0"/>
              <a:t>EEE Dept.  Raghu Engineering College  First Review </a:t>
            </a:r>
            <a:endParaRPr lang="en-US"/>
          </a:p>
        </p:txBody>
      </p:sp>
      <p:sp>
        <p:nvSpPr>
          <p:cNvPr id="4" name="Slide Number Placeholder 3"/>
          <p:cNvSpPr>
            <a:spLocks noGrp="1"/>
          </p:cNvSpPr>
          <p:nvPr>
            <p:ph type="sldNum" sz="quarter" idx="12"/>
          </p:nvPr>
        </p:nvSpPr>
        <p:spPr/>
        <p:txBody>
          <a:bodyPr/>
          <a:lstStyle/>
          <a:p>
            <a:fld id="{364467F6-786D-45BE-B25C-700787AE89D9}" type="slidenum">
              <a:rPr lang="en-US" smtClean="0"/>
              <a:pPr/>
              <a:t>‹#›</a:t>
            </a:fld>
            <a:endParaRPr lang="en-US"/>
          </a:p>
        </p:txBody>
      </p:sp>
    </p:spTree>
    <p:extLst>
      <p:ext uri="{BB962C8B-B14F-4D97-AF65-F5344CB8AC3E}">
        <p14:creationId xmlns:p14="http://schemas.microsoft.com/office/powerpoint/2010/main" val="17083073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053C6AD-C2F2-4B9B-83FA-7D4A62CC90B8}" type="datetime3">
              <a:rPr lang="en-US" smtClean="0"/>
              <a:t>12 July 2021</a:t>
            </a:fld>
            <a:endParaRPr lang="en-US"/>
          </a:p>
        </p:txBody>
      </p:sp>
      <p:sp>
        <p:nvSpPr>
          <p:cNvPr id="6" name="Footer Placeholder 5"/>
          <p:cNvSpPr>
            <a:spLocks noGrp="1"/>
          </p:cNvSpPr>
          <p:nvPr>
            <p:ph type="ftr" sz="quarter" idx="11"/>
          </p:nvPr>
        </p:nvSpPr>
        <p:spPr/>
        <p:txBody>
          <a:bodyPr/>
          <a:lstStyle/>
          <a:p>
            <a:r>
              <a:rPr lang="en-US" smtClean="0"/>
              <a:t>EEE Dept.  Raghu Engineering College  First Review </a:t>
            </a:r>
            <a:endParaRPr lang="en-US"/>
          </a:p>
        </p:txBody>
      </p:sp>
      <p:sp>
        <p:nvSpPr>
          <p:cNvPr id="7" name="Slide Number Placeholder 6"/>
          <p:cNvSpPr>
            <a:spLocks noGrp="1"/>
          </p:cNvSpPr>
          <p:nvPr>
            <p:ph type="sldNum" sz="quarter" idx="12"/>
          </p:nvPr>
        </p:nvSpPr>
        <p:spPr/>
        <p:txBody>
          <a:bodyPr/>
          <a:lstStyle/>
          <a:p>
            <a:fld id="{364467F6-786D-45BE-B25C-700787AE89D9}" type="slidenum">
              <a:rPr lang="en-US" smtClean="0"/>
              <a:pPr/>
              <a:t>‹#›</a:t>
            </a:fld>
            <a:endParaRPr lang="en-US"/>
          </a:p>
        </p:txBody>
      </p:sp>
    </p:spTree>
    <p:extLst>
      <p:ext uri="{BB962C8B-B14F-4D97-AF65-F5344CB8AC3E}">
        <p14:creationId xmlns:p14="http://schemas.microsoft.com/office/powerpoint/2010/main" val="2553912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19D08-69AC-4B51-A967-B20811B34AA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4ACCFCF-56D1-475C-AEB0-726BCAA237C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3F0F80F-18CF-4F41-8DC4-AFDE6C61F779}"/>
              </a:ext>
            </a:extLst>
          </p:cNvPr>
          <p:cNvSpPr>
            <a:spLocks noGrp="1"/>
          </p:cNvSpPr>
          <p:nvPr>
            <p:ph type="dt" sz="half" idx="10"/>
          </p:nvPr>
        </p:nvSpPr>
        <p:spPr/>
        <p:txBody>
          <a:bodyPr/>
          <a:lstStyle/>
          <a:p>
            <a:fld id="{F038FE85-4E19-4227-B172-D585AB7E9BB7}" type="datetime3">
              <a:rPr lang="en-US" smtClean="0"/>
              <a:t>12 July 2021</a:t>
            </a:fld>
            <a:endParaRPr lang="en-IN"/>
          </a:p>
        </p:txBody>
      </p:sp>
      <p:sp>
        <p:nvSpPr>
          <p:cNvPr id="5" name="Footer Placeholder 4">
            <a:extLst>
              <a:ext uri="{FF2B5EF4-FFF2-40B4-BE49-F238E27FC236}">
                <a16:creationId xmlns:a16="http://schemas.microsoft.com/office/drawing/2014/main" id="{DB2E7353-C2D6-4137-920F-D5733386204E}"/>
              </a:ext>
            </a:extLst>
          </p:cNvPr>
          <p:cNvSpPr>
            <a:spLocks noGrp="1"/>
          </p:cNvSpPr>
          <p:nvPr>
            <p:ph type="ftr" sz="quarter" idx="11"/>
          </p:nvPr>
        </p:nvSpPr>
        <p:spPr/>
        <p:txBody>
          <a:bodyPr/>
          <a:lstStyle/>
          <a:p>
            <a:r>
              <a:rPr lang="en-US" smtClean="0"/>
              <a:t>EEE Dept.  Raghu Engineering College  First Review </a:t>
            </a:r>
            <a:endParaRPr lang="en-IN"/>
          </a:p>
        </p:txBody>
      </p:sp>
      <p:sp>
        <p:nvSpPr>
          <p:cNvPr id="6" name="Slide Number Placeholder 5">
            <a:extLst>
              <a:ext uri="{FF2B5EF4-FFF2-40B4-BE49-F238E27FC236}">
                <a16:creationId xmlns:a16="http://schemas.microsoft.com/office/drawing/2014/main" id="{83E6A73A-1E6B-4AAF-AAFC-1B3075590892}"/>
              </a:ext>
            </a:extLst>
          </p:cNvPr>
          <p:cNvSpPr>
            <a:spLocks noGrp="1"/>
          </p:cNvSpPr>
          <p:nvPr>
            <p:ph type="sldNum" sz="quarter" idx="12"/>
          </p:nvPr>
        </p:nvSpPr>
        <p:spPr/>
        <p:txBody>
          <a:bodyPr/>
          <a:lstStyle/>
          <a:p>
            <a:fld id="{54E8D680-2024-4BE5-B657-20ABFEAC7F8D}" type="slidenum">
              <a:rPr lang="en-IN" smtClean="0"/>
              <a:t>‹#›</a:t>
            </a:fld>
            <a:endParaRPr lang="en-IN"/>
          </a:p>
        </p:txBody>
      </p:sp>
    </p:spTree>
    <p:extLst>
      <p:ext uri="{BB962C8B-B14F-4D97-AF65-F5344CB8AC3E}">
        <p14:creationId xmlns:p14="http://schemas.microsoft.com/office/powerpoint/2010/main" val="3548053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48E25A-FD47-4A83-B007-6B4F50879A82}" type="datetime3">
              <a:rPr lang="en-US" smtClean="0"/>
              <a:t>12 July 2021</a:t>
            </a:fld>
            <a:endParaRPr lang="en-US"/>
          </a:p>
        </p:txBody>
      </p:sp>
      <p:sp>
        <p:nvSpPr>
          <p:cNvPr id="6" name="Footer Placeholder 5"/>
          <p:cNvSpPr>
            <a:spLocks noGrp="1"/>
          </p:cNvSpPr>
          <p:nvPr>
            <p:ph type="ftr" sz="quarter" idx="11"/>
          </p:nvPr>
        </p:nvSpPr>
        <p:spPr/>
        <p:txBody>
          <a:bodyPr/>
          <a:lstStyle/>
          <a:p>
            <a:r>
              <a:rPr lang="en-US" smtClean="0"/>
              <a:t>EEE Dept.  Raghu Engineering College  First Review </a:t>
            </a:r>
            <a:endParaRPr lang="en-US"/>
          </a:p>
        </p:txBody>
      </p:sp>
      <p:sp>
        <p:nvSpPr>
          <p:cNvPr id="7" name="Slide Number Placeholder 6"/>
          <p:cNvSpPr>
            <a:spLocks noGrp="1"/>
          </p:cNvSpPr>
          <p:nvPr>
            <p:ph type="sldNum" sz="quarter" idx="12"/>
          </p:nvPr>
        </p:nvSpPr>
        <p:spPr/>
        <p:txBody>
          <a:bodyPr/>
          <a:lstStyle/>
          <a:p>
            <a:fld id="{364467F6-786D-45BE-B25C-700787AE89D9}" type="slidenum">
              <a:rPr lang="en-US" smtClean="0"/>
              <a:pPr/>
              <a:t>‹#›</a:t>
            </a:fld>
            <a:endParaRPr lang="en-US"/>
          </a:p>
        </p:txBody>
      </p:sp>
    </p:spTree>
    <p:extLst>
      <p:ext uri="{BB962C8B-B14F-4D97-AF65-F5344CB8AC3E}">
        <p14:creationId xmlns:p14="http://schemas.microsoft.com/office/powerpoint/2010/main" val="40693326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DABC43-F05A-424B-992D-D2E8BF0774FE}" type="datetime3">
              <a:rPr lang="en-US" smtClean="0"/>
              <a:t>12 July 2021</a:t>
            </a:fld>
            <a:endParaRPr lang="en-US"/>
          </a:p>
        </p:txBody>
      </p:sp>
      <p:sp>
        <p:nvSpPr>
          <p:cNvPr id="5" name="Footer Placeholder 4"/>
          <p:cNvSpPr>
            <a:spLocks noGrp="1"/>
          </p:cNvSpPr>
          <p:nvPr>
            <p:ph type="ftr" sz="quarter" idx="11"/>
          </p:nvPr>
        </p:nvSpPr>
        <p:spPr/>
        <p:txBody>
          <a:bodyPr/>
          <a:lstStyle/>
          <a:p>
            <a:r>
              <a:rPr lang="en-US" smtClean="0"/>
              <a:t>EEE Dept.  Raghu Engineering College  First Review </a:t>
            </a:r>
            <a:endParaRPr lang="en-US"/>
          </a:p>
        </p:txBody>
      </p:sp>
      <p:sp>
        <p:nvSpPr>
          <p:cNvPr id="6" name="Slide Number Placeholder 5"/>
          <p:cNvSpPr>
            <a:spLocks noGrp="1"/>
          </p:cNvSpPr>
          <p:nvPr>
            <p:ph type="sldNum" sz="quarter" idx="12"/>
          </p:nvPr>
        </p:nvSpPr>
        <p:spPr/>
        <p:txBody>
          <a:bodyPr/>
          <a:lstStyle/>
          <a:p>
            <a:fld id="{364467F6-786D-45BE-B25C-700787AE89D9}" type="slidenum">
              <a:rPr lang="en-US" smtClean="0"/>
              <a:pPr/>
              <a:t>‹#›</a:t>
            </a:fld>
            <a:endParaRPr lang="en-US"/>
          </a:p>
        </p:txBody>
      </p:sp>
    </p:spTree>
    <p:extLst>
      <p:ext uri="{BB962C8B-B14F-4D97-AF65-F5344CB8AC3E}">
        <p14:creationId xmlns:p14="http://schemas.microsoft.com/office/powerpoint/2010/main" val="37068539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EBB015-212C-4BEC-9804-F7423E19674B}" type="datetime3">
              <a:rPr lang="en-US" smtClean="0"/>
              <a:t>12 July 2021</a:t>
            </a:fld>
            <a:endParaRPr lang="en-US"/>
          </a:p>
        </p:txBody>
      </p:sp>
      <p:sp>
        <p:nvSpPr>
          <p:cNvPr id="5" name="Footer Placeholder 4"/>
          <p:cNvSpPr>
            <a:spLocks noGrp="1"/>
          </p:cNvSpPr>
          <p:nvPr>
            <p:ph type="ftr" sz="quarter" idx="11"/>
          </p:nvPr>
        </p:nvSpPr>
        <p:spPr/>
        <p:txBody>
          <a:bodyPr/>
          <a:lstStyle/>
          <a:p>
            <a:r>
              <a:rPr lang="en-US" smtClean="0"/>
              <a:t>EEE Dept.  Raghu Engineering College  First Review </a:t>
            </a:r>
            <a:endParaRPr lang="en-US"/>
          </a:p>
        </p:txBody>
      </p:sp>
      <p:sp>
        <p:nvSpPr>
          <p:cNvPr id="6" name="Slide Number Placeholder 5"/>
          <p:cNvSpPr>
            <a:spLocks noGrp="1"/>
          </p:cNvSpPr>
          <p:nvPr>
            <p:ph type="sldNum" sz="quarter" idx="12"/>
          </p:nvPr>
        </p:nvSpPr>
        <p:spPr/>
        <p:txBody>
          <a:bodyPr/>
          <a:lstStyle/>
          <a:p>
            <a:fld id="{364467F6-786D-45BE-B25C-700787AE89D9}" type="slidenum">
              <a:rPr lang="en-US" smtClean="0"/>
              <a:pPr/>
              <a:t>‹#›</a:t>
            </a:fld>
            <a:endParaRPr lang="en-US"/>
          </a:p>
        </p:txBody>
      </p:sp>
    </p:spTree>
    <p:extLst>
      <p:ext uri="{BB962C8B-B14F-4D97-AF65-F5344CB8AC3E}">
        <p14:creationId xmlns:p14="http://schemas.microsoft.com/office/powerpoint/2010/main" val="4982938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845620-8951-4B2E-9CFB-5B295CC4544F}" type="datetime3">
              <a:rPr lang="en-US" smtClean="0"/>
              <a:t>12 July 2021</a:t>
            </a:fld>
            <a:endParaRPr lang="en-US"/>
          </a:p>
        </p:txBody>
      </p:sp>
      <p:sp>
        <p:nvSpPr>
          <p:cNvPr id="5" name="Footer Placeholder 4"/>
          <p:cNvSpPr>
            <a:spLocks noGrp="1"/>
          </p:cNvSpPr>
          <p:nvPr>
            <p:ph type="ftr" sz="quarter" idx="11"/>
          </p:nvPr>
        </p:nvSpPr>
        <p:spPr/>
        <p:txBody>
          <a:bodyPr/>
          <a:lstStyle/>
          <a:p>
            <a:r>
              <a:rPr lang="en-US" smtClean="0"/>
              <a:t>EEE Dept.  Raghu Engineering College  First Review </a:t>
            </a:r>
            <a:endParaRPr lang="en-US"/>
          </a:p>
        </p:txBody>
      </p:sp>
      <p:sp>
        <p:nvSpPr>
          <p:cNvPr id="6" name="Slide Number Placeholder 5"/>
          <p:cNvSpPr>
            <a:spLocks noGrp="1"/>
          </p:cNvSpPr>
          <p:nvPr>
            <p:ph type="sldNum" sz="quarter" idx="12"/>
          </p:nvPr>
        </p:nvSpPr>
        <p:spPr/>
        <p:txBody>
          <a:bodyPr/>
          <a:lstStyle/>
          <a:p>
            <a:fld id="{364467F6-786D-45BE-B25C-700787AE89D9}" type="slidenum">
              <a:rPr lang="en-US" smtClean="0"/>
              <a:pPr/>
              <a:t>‹#›</a:t>
            </a:fld>
            <a:endParaRPr lang="en-US"/>
          </a:p>
        </p:txBody>
      </p:sp>
    </p:spTree>
    <p:extLst>
      <p:ext uri="{BB962C8B-B14F-4D97-AF65-F5344CB8AC3E}">
        <p14:creationId xmlns:p14="http://schemas.microsoft.com/office/powerpoint/2010/main" val="40007069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9EEC61-AE87-430A-B22F-BA00FE8AD613}" type="datetime3">
              <a:rPr lang="en-US" smtClean="0"/>
              <a:t>12 July 2021</a:t>
            </a:fld>
            <a:endParaRPr lang="en-US"/>
          </a:p>
        </p:txBody>
      </p:sp>
      <p:sp>
        <p:nvSpPr>
          <p:cNvPr id="5" name="Footer Placeholder 4"/>
          <p:cNvSpPr>
            <a:spLocks noGrp="1"/>
          </p:cNvSpPr>
          <p:nvPr>
            <p:ph type="ftr" sz="quarter" idx="11"/>
          </p:nvPr>
        </p:nvSpPr>
        <p:spPr/>
        <p:txBody>
          <a:bodyPr/>
          <a:lstStyle/>
          <a:p>
            <a:r>
              <a:rPr lang="en-US" smtClean="0"/>
              <a:t>EEE Dept.  Raghu Engineering College  First Review </a:t>
            </a:r>
            <a:endParaRPr lang="en-US"/>
          </a:p>
        </p:txBody>
      </p:sp>
      <p:sp>
        <p:nvSpPr>
          <p:cNvPr id="6" name="Slide Number Placeholder 5"/>
          <p:cNvSpPr>
            <a:spLocks noGrp="1"/>
          </p:cNvSpPr>
          <p:nvPr>
            <p:ph type="sldNum" sz="quarter" idx="12"/>
          </p:nvPr>
        </p:nvSpPr>
        <p:spPr/>
        <p:txBody>
          <a:bodyPr/>
          <a:lstStyle/>
          <a:p>
            <a:fld id="{364467F6-786D-45BE-B25C-700787AE89D9}" type="slidenum">
              <a:rPr lang="en-US" smtClean="0"/>
              <a:pPr/>
              <a:t>‹#›</a:t>
            </a:fld>
            <a:endParaRPr lang="en-US"/>
          </a:p>
        </p:txBody>
      </p:sp>
    </p:spTree>
    <p:extLst>
      <p:ext uri="{BB962C8B-B14F-4D97-AF65-F5344CB8AC3E}">
        <p14:creationId xmlns:p14="http://schemas.microsoft.com/office/powerpoint/2010/main" val="29732777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9B4B4C-0AE9-4A32-9E09-A60A968DF2C3}" type="datetime3">
              <a:rPr lang="en-US" smtClean="0"/>
              <a:t>12 July 2021</a:t>
            </a:fld>
            <a:endParaRPr lang="en-US"/>
          </a:p>
        </p:txBody>
      </p:sp>
      <p:sp>
        <p:nvSpPr>
          <p:cNvPr id="5" name="Footer Placeholder 4"/>
          <p:cNvSpPr>
            <a:spLocks noGrp="1"/>
          </p:cNvSpPr>
          <p:nvPr>
            <p:ph type="ftr" sz="quarter" idx="11"/>
          </p:nvPr>
        </p:nvSpPr>
        <p:spPr/>
        <p:txBody>
          <a:bodyPr/>
          <a:lstStyle/>
          <a:p>
            <a:r>
              <a:rPr lang="en-US" smtClean="0"/>
              <a:t>EEE Dept.  Raghu Engineering College  First Review </a:t>
            </a:r>
            <a:endParaRPr lang="en-US"/>
          </a:p>
        </p:txBody>
      </p:sp>
      <p:sp>
        <p:nvSpPr>
          <p:cNvPr id="6" name="Slide Number Placeholder 5"/>
          <p:cNvSpPr>
            <a:spLocks noGrp="1"/>
          </p:cNvSpPr>
          <p:nvPr>
            <p:ph type="sldNum" sz="quarter" idx="12"/>
          </p:nvPr>
        </p:nvSpPr>
        <p:spPr/>
        <p:txBody>
          <a:bodyPr/>
          <a:lstStyle/>
          <a:p>
            <a:fld id="{364467F6-786D-45BE-B25C-700787AE89D9}" type="slidenum">
              <a:rPr lang="en-US" smtClean="0"/>
              <a:pPr/>
              <a:t>‹#›</a:t>
            </a:fld>
            <a:endParaRPr lang="en-US"/>
          </a:p>
        </p:txBody>
      </p:sp>
    </p:spTree>
    <p:extLst>
      <p:ext uri="{BB962C8B-B14F-4D97-AF65-F5344CB8AC3E}">
        <p14:creationId xmlns:p14="http://schemas.microsoft.com/office/powerpoint/2010/main" val="22629456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1EA7127-8E74-43D0-9592-E69BC1DFFF41}" type="datetime3">
              <a:rPr lang="en-US" smtClean="0"/>
              <a:t>12 July 2021</a:t>
            </a:fld>
            <a:endParaRPr lang="en-US"/>
          </a:p>
        </p:txBody>
      </p:sp>
      <p:sp>
        <p:nvSpPr>
          <p:cNvPr id="6" name="Footer Placeholder 5"/>
          <p:cNvSpPr>
            <a:spLocks noGrp="1"/>
          </p:cNvSpPr>
          <p:nvPr>
            <p:ph type="ftr" sz="quarter" idx="11"/>
          </p:nvPr>
        </p:nvSpPr>
        <p:spPr/>
        <p:txBody>
          <a:bodyPr/>
          <a:lstStyle/>
          <a:p>
            <a:r>
              <a:rPr lang="en-US" smtClean="0"/>
              <a:t>EEE Dept.  Raghu Engineering College  First Review </a:t>
            </a:r>
            <a:endParaRPr lang="en-US"/>
          </a:p>
        </p:txBody>
      </p:sp>
      <p:sp>
        <p:nvSpPr>
          <p:cNvPr id="7" name="Slide Number Placeholder 6"/>
          <p:cNvSpPr>
            <a:spLocks noGrp="1"/>
          </p:cNvSpPr>
          <p:nvPr>
            <p:ph type="sldNum" sz="quarter" idx="12"/>
          </p:nvPr>
        </p:nvSpPr>
        <p:spPr/>
        <p:txBody>
          <a:bodyPr/>
          <a:lstStyle/>
          <a:p>
            <a:fld id="{364467F6-786D-45BE-B25C-700787AE89D9}" type="slidenum">
              <a:rPr lang="en-US" smtClean="0"/>
              <a:pPr/>
              <a:t>‹#›</a:t>
            </a:fld>
            <a:endParaRPr lang="en-US"/>
          </a:p>
        </p:txBody>
      </p:sp>
    </p:spTree>
    <p:extLst>
      <p:ext uri="{BB962C8B-B14F-4D97-AF65-F5344CB8AC3E}">
        <p14:creationId xmlns:p14="http://schemas.microsoft.com/office/powerpoint/2010/main" val="14802209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52A589B-9C17-4749-8569-9AFC06982E6E}" type="datetime3">
              <a:rPr lang="en-US" smtClean="0"/>
              <a:t>12 July 2021</a:t>
            </a:fld>
            <a:endParaRPr lang="en-US"/>
          </a:p>
        </p:txBody>
      </p:sp>
      <p:sp>
        <p:nvSpPr>
          <p:cNvPr id="8" name="Footer Placeholder 7"/>
          <p:cNvSpPr>
            <a:spLocks noGrp="1"/>
          </p:cNvSpPr>
          <p:nvPr>
            <p:ph type="ftr" sz="quarter" idx="11"/>
          </p:nvPr>
        </p:nvSpPr>
        <p:spPr/>
        <p:txBody>
          <a:bodyPr/>
          <a:lstStyle/>
          <a:p>
            <a:r>
              <a:rPr lang="en-US" smtClean="0"/>
              <a:t>EEE Dept.  Raghu Engineering College  First Review </a:t>
            </a:r>
            <a:endParaRPr lang="en-US"/>
          </a:p>
        </p:txBody>
      </p:sp>
      <p:sp>
        <p:nvSpPr>
          <p:cNvPr id="9" name="Slide Number Placeholder 8"/>
          <p:cNvSpPr>
            <a:spLocks noGrp="1"/>
          </p:cNvSpPr>
          <p:nvPr>
            <p:ph type="sldNum" sz="quarter" idx="12"/>
          </p:nvPr>
        </p:nvSpPr>
        <p:spPr/>
        <p:txBody>
          <a:bodyPr/>
          <a:lstStyle/>
          <a:p>
            <a:fld id="{364467F6-786D-45BE-B25C-700787AE89D9}" type="slidenum">
              <a:rPr lang="en-US" smtClean="0"/>
              <a:pPr/>
              <a:t>‹#›</a:t>
            </a:fld>
            <a:endParaRPr lang="en-US"/>
          </a:p>
        </p:txBody>
      </p:sp>
    </p:spTree>
    <p:extLst>
      <p:ext uri="{BB962C8B-B14F-4D97-AF65-F5344CB8AC3E}">
        <p14:creationId xmlns:p14="http://schemas.microsoft.com/office/powerpoint/2010/main" val="19417773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92D1960-F8B0-4762-B5CA-417A52277C23}" type="datetime3">
              <a:rPr lang="en-US" smtClean="0"/>
              <a:t>12 July 2021</a:t>
            </a:fld>
            <a:endParaRPr lang="en-US"/>
          </a:p>
        </p:txBody>
      </p:sp>
      <p:sp>
        <p:nvSpPr>
          <p:cNvPr id="4" name="Footer Placeholder 3"/>
          <p:cNvSpPr>
            <a:spLocks noGrp="1"/>
          </p:cNvSpPr>
          <p:nvPr>
            <p:ph type="ftr" sz="quarter" idx="11"/>
          </p:nvPr>
        </p:nvSpPr>
        <p:spPr/>
        <p:txBody>
          <a:bodyPr/>
          <a:lstStyle/>
          <a:p>
            <a:r>
              <a:rPr lang="en-US" smtClean="0"/>
              <a:t>EEE Dept.  Raghu Engineering College  First Review </a:t>
            </a:r>
            <a:endParaRPr lang="en-US"/>
          </a:p>
        </p:txBody>
      </p:sp>
      <p:sp>
        <p:nvSpPr>
          <p:cNvPr id="5" name="Slide Number Placeholder 4"/>
          <p:cNvSpPr>
            <a:spLocks noGrp="1"/>
          </p:cNvSpPr>
          <p:nvPr>
            <p:ph type="sldNum" sz="quarter" idx="12"/>
          </p:nvPr>
        </p:nvSpPr>
        <p:spPr/>
        <p:txBody>
          <a:bodyPr/>
          <a:lstStyle/>
          <a:p>
            <a:fld id="{364467F6-786D-45BE-B25C-700787AE89D9}" type="slidenum">
              <a:rPr lang="en-US" smtClean="0"/>
              <a:pPr/>
              <a:t>‹#›</a:t>
            </a:fld>
            <a:endParaRPr lang="en-US"/>
          </a:p>
        </p:txBody>
      </p:sp>
    </p:spTree>
    <p:extLst>
      <p:ext uri="{BB962C8B-B14F-4D97-AF65-F5344CB8AC3E}">
        <p14:creationId xmlns:p14="http://schemas.microsoft.com/office/powerpoint/2010/main" val="19093403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25B90F-BFB7-4616-B4FE-4366CF0C8048}" type="datetime3">
              <a:rPr lang="en-US" smtClean="0"/>
              <a:t>12 July 2021</a:t>
            </a:fld>
            <a:endParaRPr lang="en-US"/>
          </a:p>
        </p:txBody>
      </p:sp>
      <p:sp>
        <p:nvSpPr>
          <p:cNvPr id="3" name="Footer Placeholder 2"/>
          <p:cNvSpPr>
            <a:spLocks noGrp="1"/>
          </p:cNvSpPr>
          <p:nvPr>
            <p:ph type="ftr" sz="quarter" idx="11"/>
          </p:nvPr>
        </p:nvSpPr>
        <p:spPr/>
        <p:txBody>
          <a:bodyPr/>
          <a:lstStyle/>
          <a:p>
            <a:r>
              <a:rPr lang="en-US" smtClean="0"/>
              <a:t>EEE Dept.  Raghu Engineering College  First Review </a:t>
            </a:r>
            <a:endParaRPr lang="en-US"/>
          </a:p>
        </p:txBody>
      </p:sp>
      <p:sp>
        <p:nvSpPr>
          <p:cNvPr id="4" name="Slide Number Placeholder 3"/>
          <p:cNvSpPr>
            <a:spLocks noGrp="1"/>
          </p:cNvSpPr>
          <p:nvPr>
            <p:ph type="sldNum" sz="quarter" idx="12"/>
          </p:nvPr>
        </p:nvSpPr>
        <p:spPr/>
        <p:txBody>
          <a:bodyPr/>
          <a:lstStyle/>
          <a:p>
            <a:fld id="{364467F6-786D-45BE-B25C-700787AE89D9}" type="slidenum">
              <a:rPr lang="en-US" smtClean="0"/>
              <a:pPr/>
              <a:t>‹#›</a:t>
            </a:fld>
            <a:endParaRPr lang="en-US"/>
          </a:p>
        </p:txBody>
      </p:sp>
    </p:spTree>
    <p:extLst>
      <p:ext uri="{BB962C8B-B14F-4D97-AF65-F5344CB8AC3E}">
        <p14:creationId xmlns:p14="http://schemas.microsoft.com/office/powerpoint/2010/main" val="2600891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B7101-3296-4C93-8F58-CC2D9D0AD3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9327FB8-222C-43FA-AE9F-6CE0F112AC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366C1F-4F9D-41C7-9B54-5BAAE6A4EEE2}"/>
              </a:ext>
            </a:extLst>
          </p:cNvPr>
          <p:cNvSpPr>
            <a:spLocks noGrp="1"/>
          </p:cNvSpPr>
          <p:nvPr>
            <p:ph type="dt" sz="half" idx="10"/>
          </p:nvPr>
        </p:nvSpPr>
        <p:spPr/>
        <p:txBody>
          <a:bodyPr/>
          <a:lstStyle/>
          <a:p>
            <a:fld id="{5F7D6BF9-89ED-4CFC-9D86-C41CA13B1DCF}" type="datetime3">
              <a:rPr lang="en-US" smtClean="0"/>
              <a:t>12 July 2021</a:t>
            </a:fld>
            <a:endParaRPr lang="en-IN"/>
          </a:p>
        </p:txBody>
      </p:sp>
      <p:sp>
        <p:nvSpPr>
          <p:cNvPr id="5" name="Footer Placeholder 4">
            <a:extLst>
              <a:ext uri="{FF2B5EF4-FFF2-40B4-BE49-F238E27FC236}">
                <a16:creationId xmlns:a16="http://schemas.microsoft.com/office/drawing/2014/main" id="{28FB6DAA-CE77-4833-8423-7B01884EA3DD}"/>
              </a:ext>
            </a:extLst>
          </p:cNvPr>
          <p:cNvSpPr>
            <a:spLocks noGrp="1"/>
          </p:cNvSpPr>
          <p:nvPr>
            <p:ph type="ftr" sz="quarter" idx="11"/>
          </p:nvPr>
        </p:nvSpPr>
        <p:spPr/>
        <p:txBody>
          <a:bodyPr/>
          <a:lstStyle/>
          <a:p>
            <a:r>
              <a:rPr lang="en-US" smtClean="0"/>
              <a:t>EEE Dept.  Raghu Engineering College  First Review </a:t>
            </a:r>
            <a:endParaRPr lang="en-IN"/>
          </a:p>
        </p:txBody>
      </p:sp>
      <p:sp>
        <p:nvSpPr>
          <p:cNvPr id="6" name="Slide Number Placeholder 5">
            <a:extLst>
              <a:ext uri="{FF2B5EF4-FFF2-40B4-BE49-F238E27FC236}">
                <a16:creationId xmlns:a16="http://schemas.microsoft.com/office/drawing/2014/main" id="{7B04C8FE-B686-4CF9-A449-AE7F16F09085}"/>
              </a:ext>
            </a:extLst>
          </p:cNvPr>
          <p:cNvSpPr>
            <a:spLocks noGrp="1"/>
          </p:cNvSpPr>
          <p:nvPr>
            <p:ph type="sldNum" sz="quarter" idx="12"/>
          </p:nvPr>
        </p:nvSpPr>
        <p:spPr/>
        <p:txBody>
          <a:bodyPr/>
          <a:lstStyle/>
          <a:p>
            <a:fld id="{54E8D680-2024-4BE5-B657-20ABFEAC7F8D}" type="slidenum">
              <a:rPr lang="en-IN" smtClean="0"/>
              <a:t>‹#›</a:t>
            </a:fld>
            <a:endParaRPr lang="en-IN"/>
          </a:p>
        </p:txBody>
      </p:sp>
    </p:spTree>
    <p:extLst>
      <p:ext uri="{BB962C8B-B14F-4D97-AF65-F5344CB8AC3E}">
        <p14:creationId xmlns:p14="http://schemas.microsoft.com/office/powerpoint/2010/main" val="42508773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4D67119-5D8D-4826-891E-D8AAF9DCC415}" type="datetime3">
              <a:rPr lang="en-US" smtClean="0"/>
              <a:t>12 July 2021</a:t>
            </a:fld>
            <a:endParaRPr lang="en-US"/>
          </a:p>
        </p:txBody>
      </p:sp>
      <p:sp>
        <p:nvSpPr>
          <p:cNvPr id="6" name="Footer Placeholder 5"/>
          <p:cNvSpPr>
            <a:spLocks noGrp="1"/>
          </p:cNvSpPr>
          <p:nvPr>
            <p:ph type="ftr" sz="quarter" idx="11"/>
          </p:nvPr>
        </p:nvSpPr>
        <p:spPr/>
        <p:txBody>
          <a:bodyPr/>
          <a:lstStyle/>
          <a:p>
            <a:r>
              <a:rPr lang="en-US" smtClean="0"/>
              <a:t>EEE Dept.  Raghu Engineering College  First Review </a:t>
            </a:r>
            <a:endParaRPr lang="en-US"/>
          </a:p>
        </p:txBody>
      </p:sp>
      <p:sp>
        <p:nvSpPr>
          <p:cNvPr id="7" name="Slide Number Placeholder 6"/>
          <p:cNvSpPr>
            <a:spLocks noGrp="1"/>
          </p:cNvSpPr>
          <p:nvPr>
            <p:ph type="sldNum" sz="quarter" idx="12"/>
          </p:nvPr>
        </p:nvSpPr>
        <p:spPr/>
        <p:txBody>
          <a:bodyPr/>
          <a:lstStyle/>
          <a:p>
            <a:fld id="{364467F6-786D-45BE-B25C-700787AE89D9}" type="slidenum">
              <a:rPr lang="en-US" smtClean="0"/>
              <a:pPr/>
              <a:t>‹#›</a:t>
            </a:fld>
            <a:endParaRPr lang="en-US"/>
          </a:p>
        </p:txBody>
      </p:sp>
    </p:spTree>
    <p:extLst>
      <p:ext uri="{BB962C8B-B14F-4D97-AF65-F5344CB8AC3E}">
        <p14:creationId xmlns:p14="http://schemas.microsoft.com/office/powerpoint/2010/main" val="2742464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9309446-4E83-4467-B1F6-771F3FBA2CF3}" type="datetime3">
              <a:rPr lang="en-US" smtClean="0"/>
              <a:t>12 July 2021</a:t>
            </a:fld>
            <a:endParaRPr lang="en-US"/>
          </a:p>
        </p:txBody>
      </p:sp>
      <p:sp>
        <p:nvSpPr>
          <p:cNvPr id="6" name="Footer Placeholder 5"/>
          <p:cNvSpPr>
            <a:spLocks noGrp="1"/>
          </p:cNvSpPr>
          <p:nvPr>
            <p:ph type="ftr" sz="quarter" idx="11"/>
          </p:nvPr>
        </p:nvSpPr>
        <p:spPr/>
        <p:txBody>
          <a:bodyPr/>
          <a:lstStyle/>
          <a:p>
            <a:r>
              <a:rPr lang="en-US" smtClean="0"/>
              <a:t>EEE Dept.  Raghu Engineering College  First Review </a:t>
            </a:r>
            <a:endParaRPr lang="en-US"/>
          </a:p>
        </p:txBody>
      </p:sp>
      <p:sp>
        <p:nvSpPr>
          <p:cNvPr id="7" name="Slide Number Placeholder 6"/>
          <p:cNvSpPr>
            <a:spLocks noGrp="1"/>
          </p:cNvSpPr>
          <p:nvPr>
            <p:ph type="sldNum" sz="quarter" idx="12"/>
          </p:nvPr>
        </p:nvSpPr>
        <p:spPr/>
        <p:txBody>
          <a:bodyPr/>
          <a:lstStyle/>
          <a:p>
            <a:fld id="{364467F6-786D-45BE-B25C-700787AE89D9}" type="slidenum">
              <a:rPr lang="en-US" smtClean="0"/>
              <a:pPr/>
              <a:t>‹#›</a:t>
            </a:fld>
            <a:endParaRPr lang="en-US"/>
          </a:p>
        </p:txBody>
      </p:sp>
    </p:spTree>
    <p:extLst>
      <p:ext uri="{BB962C8B-B14F-4D97-AF65-F5344CB8AC3E}">
        <p14:creationId xmlns:p14="http://schemas.microsoft.com/office/powerpoint/2010/main" val="1744828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46F437-B7E1-4ECD-8D39-538EEE7AC947}" type="datetime3">
              <a:rPr lang="en-US" smtClean="0"/>
              <a:t>12 July 2021</a:t>
            </a:fld>
            <a:endParaRPr lang="en-US"/>
          </a:p>
        </p:txBody>
      </p:sp>
      <p:sp>
        <p:nvSpPr>
          <p:cNvPr id="5" name="Footer Placeholder 4"/>
          <p:cNvSpPr>
            <a:spLocks noGrp="1"/>
          </p:cNvSpPr>
          <p:nvPr>
            <p:ph type="ftr" sz="quarter" idx="11"/>
          </p:nvPr>
        </p:nvSpPr>
        <p:spPr/>
        <p:txBody>
          <a:bodyPr/>
          <a:lstStyle/>
          <a:p>
            <a:r>
              <a:rPr lang="en-US" smtClean="0"/>
              <a:t>EEE Dept.  Raghu Engineering College  First Review </a:t>
            </a:r>
            <a:endParaRPr lang="en-US"/>
          </a:p>
        </p:txBody>
      </p:sp>
      <p:sp>
        <p:nvSpPr>
          <p:cNvPr id="6" name="Slide Number Placeholder 5"/>
          <p:cNvSpPr>
            <a:spLocks noGrp="1"/>
          </p:cNvSpPr>
          <p:nvPr>
            <p:ph type="sldNum" sz="quarter" idx="12"/>
          </p:nvPr>
        </p:nvSpPr>
        <p:spPr/>
        <p:txBody>
          <a:bodyPr/>
          <a:lstStyle/>
          <a:p>
            <a:fld id="{364467F6-786D-45BE-B25C-700787AE89D9}" type="slidenum">
              <a:rPr lang="en-US" smtClean="0"/>
              <a:pPr/>
              <a:t>‹#›</a:t>
            </a:fld>
            <a:endParaRPr lang="en-US"/>
          </a:p>
        </p:txBody>
      </p:sp>
    </p:spTree>
    <p:extLst>
      <p:ext uri="{BB962C8B-B14F-4D97-AF65-F5344CB8AC3E}">
        <p14:creationId xmlns:p14="http://schemas.microsoft.com/office/powerpoint/2010/main" val="14493783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8EB67B-8AA0-4833-AB1F-0932EDA752B4}" type="datetime3">
              <a:rPr lang="en-US" smtClean="0"/>
              <a:t>12 July 2021</a:t>
            </a:fld>
            <a:endParaRPr lang="en-US"/>
          </a:p>
        </p:txBody>
      </p:sp>
      <p:sp>
        <p:nvSpPr>
          <p:cNvPr id="5" name="Footer Placeholder 4"/>
          <p:cNvSpPr>
            <a:spLocks noGrp="1"/>
          </p:cNvSpPr>
          <p:nvPr>
            <p:ph type="ftr" sz="quarter" idx="11"/>
          </p:nvPr>
        </p:nvSpPr>
        <p:spPr/>
        <p:txBody>
          <a:bodyPr/>
          <a:lstStyle/>
          <a:p>
            <a:r>
              <a:rPr lang="en-US" smtClean="0"/>
              <a:t>EEE Dept.  Raghu Engineering College  First Review </a:t>
            </a:r>
            <a:endParaRPr lang="en-US"/>
          </a:p>
        </p:txBody>
      </p:sp>
      <p:sp>
        <p:nvSpPr>
          <p:cNvPr id="6" name="Slide Number Placeholder 5"/>
          <p:cNvSpPr>
            <a:spLocks noGrp="1"/>
          </p:cNvSpPr>
          <p:nvPr>
            <p:ph type="sldNum" sz="quarter" idx="12"/>
          </p:nvPr>
        </p:nvSpPr>
        <p:spPr/>
        <p:txBody>
          <a:bodyPr/>
          <a:lstStyle/>
          <a:p>
            <a:fld id="{364467F6-786D-45BE-B25C-700787AE89D9}" type="slidenum">
              <a:rPr lang="en-US" smtClean="0"/>
              <a:pPr/>
              <a:t>‹#›</a:t>
            </a:fld>
            <a:endParaRPr lang="en-US"/>
          </a:p>
        </p:txBody>
      </p:sp>
    </p:spTree>
    <p:extLst>
      <p:ext uri="{BB962C8B-B14F-4D97-AF65-F5344CB8AC3E}">
        <p14:creationId xmlns:p14="http://schemas.microsoft.com/office/powerpoint/2010/main" val="3692975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86326-B948-4935-AFEA-FD54DB6E1B7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0925386-E73B-4599-8AFC-B7A1712EF63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B0EE138-37E0-4B8C-BCC1-7321BFFA21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4E3CA6C-E62E-4439-A809-832D5F0D054C}"/>
              </a:ext>
            </a:extLst>
          </p:cNvPr>
          <p:cNvSpPr>
            <a:spLocks noGrp="1"/>
          </p:cNvSpPr>
          <p:nvPr>
            <p:ph type="dt" sz="half" idx="10"/>
          </p:nvPr>
        </p:nvSpPr>
        <p:spPr/>
        <p:txBody>
          <a:bodyPr/>
          <a:lstStyle/>
          <a:p>
            <a:fld id="{34D9393F-9946-4AAE-B19A-2016B34BEB5D}" type="datetime3">
              <a:rPr lang="en-US" smtClean="0"/>
              <a:t>12 July 2021</a:t>
            </a:fld>
            <a:endParaRPr lang="en-IN"/>
          </a:p>
        </p:txBody>
      </p:sp>
      <p:sp>
        <p:nvSpPr>
          <p:cNvPr id="6" name="Footer Placeholder 5">
            <a:extLst>
              <a:ext uri="{FF2B5EF4-FFF2-40B4-BE49-F238E27FC236}">
                <a16:creationId xmlns:a16="http://schemas.microsoft.com/office/drawing/2014/main" id="{9BCE161B-2DA6-45A1-BDCB-31B2CE0EB3F6}"/>
              </a:ext>
            </a:extLst>
          </p:cNvPr>
          <p:cNvSpPr>
            <a:spLocks noGrp="1"/>
          </p:cNvSpPr>
          <p:nvPr>
            <p:ph type="ftr" sz="quarter" idx="11"/>
          </p:nvPr>
        </p:nvSpPr>
        <p:spPr/>
        <p:txBody>
          <a:bodyPr/>
          <a:lstStyle/>
          <a:p>
            <a:r>
              <a:rPr lang="en-US" smtClean="0"/>
              <a:t>EEE Dept.  Raghu Engineering College  First Review </a:t>
            </a:r>
            <a:endParaRPr lang="en-IN"/>
          </a:p>
        </p:txBody>
      </p:sp>
      <p:sp>
        <p:nvSpPr>
          <p:cNvPr id="7" name="Slide Number Placeholder 6">
            <a:extLst>
              <a:ext uri="{FF2B5EF4-FFF2-40B4-BE49-F238E27FC236}">
                <a16:creationId xmlns:a16="http://schemas.microsoft.com/office/drawing/2014/main" id="{2321F8AF-D7A7-4DD7-AA65-822252D4E9A3}"/>
              </a:ext>
            </a:extLst>
          </p:cNvPr>
          <p:cNvSpPr>
            <a:spLocks noGrp="1"/>
          </p:cNvSpPr>
          <p:nvPr>
            <p:ph type="sldNum" sz="quarter" idx="12"/>
          </p:nvPr>
        </p:nvSpPr>
        <p:spPr/>
        <p:txBody>
          <a:bodyPr/>
          <a:lstStyle/>
          <a:p>
            <a:fld id="{54E8D680-2024-4BE5-B657-20ABFEAC7F8D}" type="slidenum">
              <a:rPr lang="en-IN" smtClean="0"/>
              <a:t>‹#›</a:t>
            </a:fld>
            <a:endParaRPr lang="en-IN"/>
          </a:p>
        </p:txBody>
      </p:sp>
    </p:spTree>
    <p:extLst>
      <p:ext uri="{BB962C8B-B14F-4D97-AF65-F5344CB8AC3E}">
        <p14:creationId xmlns:p14="http://schemas.microsoft.com/office/powerpoint/2010/main" val="1556374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FC479-A30C-4DE5-97C2-F23F2001CB1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16BD2D0-0EBF-459F-AFD5-4534B5170A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E992B94-62E4-492F-A7E2-17A25E9619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690650F-ADA6-4DCF-83D3-EB59422B8C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DCFBD8C-12F7-4AC5-A795-531891E9CA0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4B34A72-11E5-4164-BAF8-59907117A73C}"/>
              </a:ext>
            </a:extLst>
          </p:cNvPr>
          <p:cNvSpPr>
            <a:spLocks noGrp="1"/>
          </p:cNvSpPr>
          <p:nvPr>
            <p:ph type="dt" sz="half" idx="10"/>
          </p:nvPr>
        </p:nvSpPr>
        <p:spPr/>
        <p:txBody>
          <a:bodyPr/>
          <a:lstStyle/>
          <a:p>
            <a:fld id="{6A854BEC-8EE6-4F98-A3D3-198376F63B6E}" type="datetime3">
              <a:rPr lang="en-US" smtClean="0"/>
              <a:t>12 July 2021</a:t>
            </a:fld>
            <a:endParaRPr lang="en-IN"/>
          </a:p>
        </p:txBody>
      </p:sp>
      <p:sp>
        <p:nvSpPr>
          <p:cNvPr id="8" name="Footer Placeholder 7">
            <a:extLst>
              <a:ext uri="{FF2B5EF4-FFF2-40B4-BE49-F238E27FC236}">
                <a16:creationId xmlns:a16="http://schemas.microsoft.com/office/drawing/2014/main" id="{5AA7E3C7-5D82-4B71-AA94-059C8F51FBAE}"/>
              </a:ext>
            </a:extLst>
          </p:cNvPr>
          <p:cNvSpPr>
            <a:spLocks noGrp="1"/>
          </p:cNvSpPr>
          <p:nvPr>
            <p:ph type="ftr" sz="quarter" idx="11"/>
          </p:nvPr>
        </p:nvSpPr>
        <p:spPr/>
        <p:txBody>
          <a:bodyPr/>
          <a:lstStyle/>
          <a:p>
            <a:r>
              <a:rPr lang="en-US" smtClean="0"/>
              <a:t>EEE Dept.  Raghu Engineering College  First Review </a:t>
            </a:r>
            <a:endParaRPr lang="en-IN"/>
          </a:p>
        </p:txBody>
      </p:sp>
      <p:sp>
        <p:nvSpPr>
          <p:cNvPr id="9" name="Slide Number Placeholder 8">
            <a:extLst>
              <a:ext uri="{FF2B5EF4-FFF2-40B4-BE49-F238E27FC236}">
                <a16:creationId xmlns:a16="http://schemas.microsoft.com/office/drawing/2014/main" id="{39C9B0C6-55C9-4B4D-8792-6C50907DE4B4}"/>
              </a:ext>
            </a:extLst>
          </p:cNvPr>
          <p:cNvSpPr>
            <a:spLocks noGrp="1"/>
          </p:cNvSpPr>
          <p:nvPr>
            <p:ph type="sldNum" sz="quarter" idx="12"/>
          </p:nvPr>
        </p:nvSpPr>
        <p:spPr/>
        <p:txBody>
          <a:bodyPr/>
          <a:lstStyle/>
          <a:p>
            <a:fld id="{54E8D680-2024-4BE5-B657-20ABFEAC7F8D}" type="slidenum">
              <a:rPr lang="en-IN" smtClean="0"/>
              <a:t>‹#›</a:t>
            </a:fld>
            <a:endParaRPr lang="en-IN"/>
          </a:p>
        </p:txBody>
      </p:sp>
    </p:spTree>
    <p:extLst>
      <p:ext uri="{BB962C8B-B14F-4D97-AF65-F5344CB8AC3E}">
        <p14:creationId xmlns:p14="http://schemas.microsoft.com/office/powerpoint/2010/main" val="2893854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5A2BD-DF6D-419B-B337-7F90313B2D9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3CD0258-2508-4907-BB73-84D4C7E7388C}"/>
              </a:ext>
            </a:extLst>
          </p:cNvPr>
          <p:cNvSpPr>
            <a:spLocks noGrp="1"/>
          </p:cNvSpPr>
          <p:nvPr>
            <p:ph type="dt" sz="half" idx="10"/>
          </p:nvPr>
        </p:nvSpPr>
        <p:spPr/>
        <p:txBody>
          <a:bodyPr/>
          <a:lstStyle/>
          <a:p>
            <a:fld id="{470EF223-3314-449F-A40D-9A6182DD72F1}" type="datetime3">
              <a:rPr lang="en-US" smtClean="0"/>
              <a:t>12 July 2021</a:t>
            </a:fld>
            <a:endParaRPr lang="en-IN"/>
          </a:p>
        </p:txBody>
      </p:sp>
      <p:sp>
        <p:nvSpPr>
          <p:cNvPr id="4" name="Footer Placeholder 3">
            <a:extLst>
              <a:ext uri="{FF2B5EF4-FFF2-40B4-BE49-F238E27FC236}">
                <a16:creationId xmlns:a16="http://schemas.microsoft.com/office/drawing/2014/main" id="{E8C736C8-1DBD-43E5-B1CC-B7F9385D7D0B}"/>
              </a:ext>
            </a:extLst>
          </p:cNvPr>
          <p:cNvSpPr>
            <a:spLocks noGrp="1"/>
          </p:cNvSpPr>
          <p:nvPr>
            <p:ph type="ftr" sz="quarter" idx="11"/>
          </p:nvPr>
        </p:nvSpPr>
        <p:spPr/>
        <p:txBody>
          <a:bodyPr/>
          <a:lstStyle/>
          <a:p>
            <a:r>
              <a:rPr lang="en-US" smtClean="0"/>
              <a:t>EEE Dept.  Raghu Engineering College  First Review </a:t>
            </a:r>
            <a:endParaRPr lang="en-IN"/>
          </a:p>
        </p:txBody>
      </p:sp>
      <p:sp>
        <p:nvSpPr>
          <p:cNvPr id="5" name="Slide Number Placeholder 4">
            <a:extLst>
              <a:ext uri="{FF2B5EF4-FFF2-40B4-BE49-F238E27FC236}">
                <a16:creationId xmlns:a16="http://schemas.microsoft.com/office/drawing/2014/main" id="{6D53347C-C258-4FC0-826C-A0171A9325C6}"/>
              </a:ext>
            </a:extLst>
          </p:cNvPr>
          <p:cNvSpPr>
            <a:spLocks noGrp="1"/>
          </p:cNvSpPr>
          <p:nvPr>
            <p:ph type="sldNum" sz="quarter" idx="12"/>
          </p:nvPr>
        </p:nvSpPr>
        <p:spPr/>
        <p:txBody>
          <a:bodyPr/>
          <a:lstStyle/>
          <a:p>
            <a:fld id="{54E8D680-2024-4BE5-B657-20ABFEAC7F8D}" type="slidenum">
              <a:rPr lang="en-IN" smtClean="0"/>
              <a:t>‹#›</a:t>
            </a:fld>
            <a:endParaRPr lang="en-IN"/>
          </a:p>
        </p:txBody>
      </p:sp>
    </p:spTree>
    <p:extLst>
      <p:ext uri="{BB962C8B-B14F-4D97-AF65-F5344CB8AC3E}">
        <p14:creationId xmlns:p14="http://schemas.microsoft.com/office/powerpoint/2010/main" val="40921433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8EAFA1-66FC-45B6-9DBF-8D80297F69F0}"/>
              </a:ext>
            </a:extLst>
          </p:cNvPr>
          <p:cNvSpPr>
            <a:spLocks noGrp="1"/>
          </p:cNvSpPr>
          <p:nvPr>
            <p:ph type="dt" sz="half" idx="10"/>
          </p:nvPr>
        </p:nvSpPr>
        <p:spPr/>
        <p:txBody>
          <a:bodyPr/>
          <a:lstStyle/>
          <a:p>
            <a:fld id="{7FBC92BB-D7AD-407E-84A7-37E75D6C164F}" type="datetime3">
              <a:rPr lang="en-US" smtClean="0"/>
              <a:t>12 July 2021</a:t>
            </a:fld>
            <a:endParaRPr lang="en-IN"/>
          </a:p>
        </p:txBody>
      </p:sp>
      <p:sp>
        <p:nvSpPr>
          <p:cNvPr id="3" name="Footer Placeholder 2">
            <a:extLst>
              <a:ext uri="{FF2B5EF4-FFF2-40B4-BE49-F238E27FC236}">
                <a16:creationId xmlns:a16="http://schemas.microsoft.com/office/drawing/2014/main" id="{43DED37A-2C94-4B74-B92D-917CC3D59ABA}"/>
              </a:ext>
            </a:extLst>
          </p:cNvPr>
          <p:cNvSpPr>
            <a:spLocks noGrp="1"/>
          </p:cNvSpPr>
          <p:nvPr>
            <p:ph type="ftr" sz="quarter" idx="11"/>
          </p:nvPr>
        </p:nvSpPr>
        <p:spPr/>
        <p:txBody>
          <a:bodyPr/>
          <a:lstStyle/>
          <a:p>
            <a:r>
              <a:rPr lang="en-US" smtClean="0"/>
              <a:t>EEE Dept.  Raghu Engineering College  First Review </a:t>
            </a:r>
            <a:endParaRPr lang="en-IN"/>
          </a:p>
        </p:txBody>
      </p:sp>
      <p:sp>
        <p:nvSpPr>
          <p:cNvPr id="4" name="Slide Number Placeholder 3">
            <a:extLst>
              <a:ext uri="{FF2B5EF4-FFF2-40B4-BE49-F238E27FC236}">
                <a16:creationId xmlns:a16="http://schemas.microsoft.com/office/drawing/2014/main" id="{8A2A55B8-2B38-4159-9B32-345B2B9A2ECF}"/>
              </a:ext>
            </a:extLst>
          </p:cNvPr>
          <p:cNvSpPr>
            <a:spLocks noGrp="1"/>
          </p:cNvSpPr>
          <p:nvPr>
            <p:ph type="sldNum" sz="quarter" idx="12"/>
          </p:nvPr>
        </p:nvSpPr>
        <p:spPr/>
        <p:txBody>
          <a:bodyPr/>
          <a:lstStyle/>
          <a:p>
            <a:fld id="{54E8D680-2024-4BE5-B657-20ABFEAC7F8D}" type="slidenum">
              <a:rPr lang="en-IN" smtClean="0"/>
              <a:t>‹#›</a:t>
            </a:fld>
            <a:endParaRPr lang="en-IN"/>
          </a:p>
        </p:txBody>
      </p:sp>
    </p:spTree>
    <p:extLst>
      <p:ext uri="{BB962C8B-B14F-4D97-AF65-F5344CB8AC3E}">
        <p14:creationId xmlns:p14="http://schemas.microsoft.com/office/powerpoint/2010/main" val="295653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272CD-520B-4007-9344-95F8370D5A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21DE33D-6DB6-4060-AC2F-FAC8D1B84A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75AA3FA-C2B0-4F88-9AD2-B6E1052170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FAC9C1-E7CC-46BF-A0A1-0187332CF3BE}"/>
              </a:ext>
            </a:extLst>
          </p:cNvPr>
          <p:cNvSpPr>
            <a:spLocks noGrp="1"/>
          </p:cNvSpPr>
          <p:nvPr>
            <p:ph type="dt" sz="half" idx="10"/>
          </p:nvPr>
        </p:nvSpPr>
        <p:spPr/>
        <p:txBody>
          <a:bodyPr/>
          <a:lstStyle/>
          <a:p>
            <a:fld id="{4D147331-AAAF-4D1C-AFEE-9F7103476C12}" type="datetime3">
              <a:rPr lang="en-US" smtClean="0"/>
              <a:t>12 July 2021</a:t>
            </a:fld>
            <a:endParaRPr lang="en-IN"/>
          </a:p>
        </p:txBody>
      </p:sp>
      <p:sp>
        <p:nvSpPr>
          <p:cNvPr id="6" name="Footer Placeholder 5">
            <a:extLst>
              <a:ext uri="{FF2B5EF4-FFF2-40B4-BE49-F238E27FC236}">
                <a16:creationId xmlns:a16="http://schemas.microsoft.com/office/drawing/2014/main" id="{C3048EC3-D73F-4D10-8C53-16AC459C3C19}"/>
              </a:ext>
            </a:extLst>
          </p:cNvPr>
          <p:cNvSpPr>
            <a:spLocks noGrp="1"/>
          </p:cNvSpPr>
          <p:nvPr>
            <p:ph type="ftr" sz="quarter" idx="11"/>
          </p:nvPr>
        </p:nvSpPr>
        <p:spPr/>
        <p:txBody>
          <a:bodyPr/>
          <a:lstStyle/>
          <a:p>
            <a:r>
              <a:rPr lang="en-US" smtClean="0"/>
              <a:t>EEE Dept.  Raghu Engineering College  First Review </a:t>
            </a:r>
            <a:endParaRPr lang="en-IN"/>
          </a:p>
        </p:txBody>
      </p:sp>
      <p:sp>
        <p:nvSpPr>
          <p:cNvPr id="7" name="Slide Number Placeholder 6">
            <a:extLst>
              <a:ext uri="{FF2B5EF4-FFF2-40B4-BE49-F238E27FC236}">
                <a16:creationId xmlns:a16="http://schemas.microsoft.com/office/drawing/2014/main" id="{32B466EE-6157-445B-ABB8-8DC678F31CD0}"/>
              </a:ext>
            </a:extLst>
          </p:cNvPr>
          <p:cNvSpPr>
            <a:spLocks noGrp="1"/>
          </p:cNvSpPr>
          <p:nvPr>
            <p:ph type="sldNum" sz="quarter" idx="12"/>
          </p:nvPr>
        </p:nvSpPr>
        <p:spPr/>
        <p:txBody>
          <a:bodyPr/>
          <a:lstStyle/>
          <a:p>
            <a:fld id="{54E8D680-2024-4BE5-B657-20ABFEAC7F8D}" type="slidenum">
              <a:rPr lang="en-IN" smtClean="0"/>
              <a:t>‹#›</a:t>
            </a:fld>
            <a:endParaRPr lang="en-IN"/>
          </a:p>
        </p:txBody>
      </p:sp>
    </p:spTree>
    <p:extLst>
      <p:ext uri="{BB962C8B-B14F-4D97-AF65-F5344CB8AC3E}">
        <p14:creationId xmlns:p14="http://schemas.microsoft.com/office/powerpoint/2010/main" val="3051991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4D7E7-A2B2-4A5F-A242-37FD8CB34E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174E931-806A-44D1-B372-847F1549E6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AD70C96-E54B-4F6B-BC6C-701B8A2AE1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E221ED-FD56-4A20-A92D-E44AB8C2A3C1}"/>
              </a:ext>
            </a:extLst>
          </p:cNvPr>
          <p:cNvSpPr>
            <a:spLocks noGrp="1"/>
          </p:cNvSpPr>
          <p:nvPr>
            <p:ph type="dt" sz="half" idx="10"/>
          </p:nvPr>
        </p:nvSpPr>
        <p:spPr/>
        <p:txBody>
          <a:bodyPr/>
          <a:lstStyle/>
          <a:p>
            <a:fld id="{1D55B421-B463-42AE-BBE6-3AF3587B143E}" type="datetime3">
              <a:rPr lang="en-US" smtClean="0"/>
              <a:t>12 July 2021</a:t>
            </a:fld>
            <a:endParaRPr lang="en-IN"/>
          </a:p>
        </p:txBody>
      </p:sp>
      <p:sp>
        <p:nvSpPr>
          <p:cNvPr id="6" name="Footer Placeholder 5">
            <a:extLst>
              <a:ext uri="{FF2B5EF4-FFF2-40B4-BE49-F238E27FC236}">
                <a16:creationId xmlns:a16="http://schemas.microsoft.com/office/drawing/2014/main" id="{761639D6-75CA-4A25-921B-2369E710408E}"/>
              </a:ext>
            </a:extLst>
          </p:cNvPr>
          <p:cNvSpPr>
            <a:spLocks noGrp="1"/>
          </p:cNvSpPr>
          <p:nvPr>
            <p:ph type="ftr" sz="quarter" idx="11"/>
          </p:nvPr>
        </p:nvSpPr>
        <p:spPr/>
        <p:txBody>
          <a:bodyPr/>
          <a:lstStyle/>
          <a:p>
            <a:r>
              <a:rPr lang="en-US" smtClean="0"/>
              <a:t>EEE Dept.  Raghu Engineering College  First Review </a:t>
            </a:r>
            <a:endParaRPr lang="en-IN"/>
          </a:p>
        </p:txBody>
      </p:sp>
      <p:sp>
        <p:nvSpPr>
          <p:cNvPr id="7" name="Slide Number Placeholder 6">
            <a:extLst>
              <a:ext uri="{FF2B5EF4-FFF2-40B4-BE49-F238E27FC236}">
                <a16:creationId xmlns:a16="http://schemas.microsoft.com/office/drawing/2014/main" id="{EF6A2484-12CF-4483-B100-9134BCA6913A}"/>
              </a:ext>
            </a:extLst>
          </p:cNvPr>
          <p:cNvSpPr>
            <a:spLocks noGrp="1"/>
          </p:cNvSpPr>
          <p:nvPr>
            <p:ph type="sldNum" sz="quarter" idx="12"/>
          </p:nvPr>
        </p:nvSpPr>
        <p:spPr/>
        <p:txBody>
          <a:bodyPr/>
          <a:lstStyle/>
          <a:p>
            <a:fld id="{54E8D680-2024-4BE5-B657-20ABFEAC7F8D}" type="slidenum">
              <a:rPr lang="en-IN" smtClean="0"/>
              <a:t>‹#›</a:t>
            </a:fld>
            <a:endParaRPr lang="en-IN"/>
          </a:p>
        </p:txBody>
      </p:sp>
    </p:spTree>
    <p:extLst>
      <p:ext uri="{BB962C8B-B14F-4D97-AF65-F5344CB8AC3E}">
        <p14:creationId xmlns:p14="http://schemas.microsoft.com/office/powerpoint/2010/main" val="26639185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DF311C-C771-4662-9666-02FCAECA2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728E980-973D-4117-A541-EC120CD217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0433CFE-AD4F-4A94-A4C0-55CB30A05F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A9CC3E-94D6-4557-A737-CC23703144A4}" type="datetime3">
              <a:rPr lang="en-US" smtClean="0"/>
              <a:t>12 July 2021</a:t>
            </a:fld>
            <a:endParaRPr lang="en-IN"/>
          </a:p>
        </p:txBody>
      </p:sp>
      <p:sp>
        <p:nvSpPr>
          <p:cNvPr id="5" name="Footer Placeholder 4">
            <a:extLst>
              <a:ext uri="{FF2B5EF4-FFF2-40B4-BE49-F238E27FC236}">
                <a16:creationId xmlns:a16="http://schemas.microsoft.com/office/drawing/2014/main" id="{DA54BBD0-3BB3-4B4A-8D77-CF63480101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EEE Dept.  Raghu Engineering College  First Review </a:t>
            </a:r>
            <a:endParaRPr lang="en-IN"/>
          </a:p>
        </p:txBody>
      </p:sp>
      <p:sp>
        <p:nvSpPr>
          <p:cNvPr id="6" name="Slide Number Placeholder 5">
            <a:extLst>
              <a:ext uri="{FF2B5EF4-FFF2-40B4-BE49-F238E27FC236}">
                <a16:creationId xmlns:a16="http://schemas.microsoft.com/office/drawing/2014/main" id="{368FA3D0-C196-495F-8FC8-02FDA680CD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E8D680-2024-4BE5-B657-20ABFEAC7F8D}" type="slidenum">
              <a:rPr lang="en-IN" smtClean="0"/>
              <a:t>‹#›</a:t>
            </a:fld>
            <a:endParaRPr lang="en-IN"/>
          </a:p>
        </p:txBody>
      </p:sp>
    </p:spTree>
    <p:extLst>
      <p:ext uri="{BB962C8B-B14F-4D97-AF65-F5344CB8AC3E}">
        <p14:creationId xmlns:p14="http://schemas.microsoft.com/office/powerpoint/2010/main" val="14904612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CDA804-2F7B-476E-8887-6350C40A9F19}" type="datetime3">
              <a:rPr lang="en-US" smtClean="0"/>
              <a:t>12 July 2021</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EEE Dept.  Raghu Engineering College  First Review </a:t>
            </a:r>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4467F6-786D-45BE-B25C-700787AE89D9}" type="slidenum">
              <a:rPr lang="en-US" smtClean="0"/>
              <a:pPr/>
              <a:t>‹#›</a:t>
            </a:fld>
            <a:endParaRPr lang="en-US"/>
          </a:p>
        </p:txBody>
      </p:sp>
    </p:spTree>
    <p:extLst>
      <p:ext uri="{BB962C8B-B14F-4D97-AF65-F5344CB8AC3E}">
        <p14:creationId xmlns:p14="http://schemas.microsoft.com/office/powerpoint/2010/main" val="23563897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0FE13E-83CA-47FF-87E3-E2BB2C4BB901}" type="datetime3">
              <a:rPr lang="en-US" smtClean="0"/>
              <a:t>12 July 2021</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EEE Dept.  Raghu Engineering College  First Review </a:t>
            </a:r>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4467F6-786D-45BE-B25C-700787AE89D9}" type="slidenum">
              <a:rPr lang="en-US" smtClean="0"/>
              <a:pPr/>
              <a:t>‹#›</a:t>
            </a:fld>
            <a:endParaRPr lang="en-US"/>
          </a:p>
        </p:txBody>
      </p:sp>
    </p:spTree>
    <p:extLst>
      <p:ext uri="{BB962C8B-B14F-4D97-AF65-F5344CB8AC3E}">
        <p14:creationId xmlns:p14="http://schemas.microsoft.com/office/powerpoint/2010/main" val="40247704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1.w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124814-CD86-4081-82D8-DE8AFEEF8F4D}"/>
              </a:ext>
            </a:extLst>
          </p:cNvPr>
          <p:cNvSpPr txBox="1"/>
          <p:nvPr/>
        </p:nvSpPr>
        <p:spPr>
          <a:xfrm>
            <a:off x="2640169" y="5517232"/>
            <a:ext cx="9551830"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FF0000"/>
                </a:solidFill>
                <a:effectLst/>
                <a:uLnTx/>
                <a:uFillTx/>
              </a:rPr>
              <a:t>RAGHU  ENGINEERING  COLLEGE</a:t>
            </a:r>
          </a:p>
        </p:txBody>
      </p:sp>
      <p:pic>
        <p:nvPicPr>
          <p:cNvPr id="5" name="Picture 4">
            <a:extLst>
              <a:ext uri="{FF2B5EF4-FFF2-40B4-BE49-F238E27FC236}">
                <a16:creationId xmlns:a16="http://schemas.microsoft.com/office/drawing/2014/main" id="{6ACDE925-80C6-4B2A-9F0F-6F25690055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4856" y="5026178"/>
            <a:ext cx="1934420" cy="1357014"/>
          </a:xfrm>
          <a:prstGeom prst="rect">
            <a:avLst/>
          </a:prstGeom>
        </p:spPr>
      </p:pic>
      <p:sp>
        <p:nvSpPr>
          <p:cNvPr id="6" name="TextBox 5">
            <a:extLst>
              <a:ext uri="{FF2B5EF4-FFF2-40B4-BE49-F238E27FC236}">
                <a16:creationId xmlns:a16="http://schemas.microsoft.com/office/drawing/2014/main" id="{56CD1D89-6F3F-4FE6-BE71-2620B325D925}"/>
              </a:ext>
            </a:extLst>
          </p:cNvPr>
          <p:cNvSpPr txBox="1"/>
          <p:nvPr/>
        </p:nvSpPr>
        <p:spPr>
          <a:xfrm>
            <a:off x="3395795" y="6013806"/>
            <a:ext cx="3780548"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(AUTONOMOUS)</a:t>
            </a:r>
          </a:p>
        </p:txBody>
      </p:sp>
      <p:sp>
        <p:nvSpPr>
          <p:cNvPr id="7" name="TextBox 6">
            <a:extLst>
              <a:ext uri="{FF2B5EF4-FFF2-40B4-BE49-F238E27FC236}">
                <a16:creationId xmlns:a16="http://schemas.microsoft.com/office/drawing/2014/main" id="{255574A2-29EF-499D-BE4C-B064A1701ED3}"/>
              </a:ext>
            </a:extLst>
          </p:cNvPr>
          <p:cNvSpPr txBox="1"/>
          <p:nvPr/>
        </p:nvSpPr>
        <p:spPr>
          <a:xfrm>
            <a:off x="0" y="2384971"/>
            <a:ext cx="12192000" cy="338554"/>
          </a:xfrm>
          <a:prstGeom prst="rect">
            <a:avLst/>
          </a:prstGeom>
          <a:noFill/>
        </p:spPr>
        <p:txBody>
          <a:bodyPr wrap="square" rtlCol="0">
            <a:spAutoFit/>
          </a:bodyPr>
          <a:lstStyle/>
          <a:p>
            <a:pPr algn="ctr">
              <a:defRPr/>
            </a:pPr>
            <a:r>
              <a:rPr lang="en-US" sz="1600" b="1" dirty="0">
                <a:solidFill>
                  <a:prstClr val="black"/>
                </a:solidFill>
                <a:latin typeface="Times New Roman" panose="02020603050405020304" pitchFamily="18" charset="0"/>
                <a:cs typeface="Times New Roman" panose="02020603050405020304" pitchFamily="18" charset="0"/>
              </a:rPr>
              <a:t>DEPARTMENT OF EEE</a:t>
            </a:r>
          </a:p>
        </p:txBody>
      </p:sp>
      <p:sp>
        <p:nvSpPr>
          <p:cNvPr id="8" name="TextBox 7">
            <a:extLst>
              <a:ext uri="{FF2B5EF4-FFF2-40B4-BE49-F238E27FC236}">
                <a16:creationId xmlns:a16="http://schemas.microsoft.com/office/drawing/2014/main" id="{76328777-117C-4257-AEA9-8ECBDD4D2906}"/>
              </a:ext>
            </a:extLst>
          </p:cNvPr>
          <p:cNvSpPr txBox="1"/>
          <p:nvPr/>
        </p:nvSpPr>
        <p:spPr>
          <a:xfrm>
            <a:off x="0" y="3108299"/>
            <a:ext cx="12192000" cy="338554"/>
          </a:xfrm>
          <a:prstGeom prst="rect">
            <a:avLst/>
          </a:prstGeom>
          <a:noFill/>
        </p:spPr>
        <p:txBody>
          <a:bodyPr wrap="square" rtlCol="0">
            <a:spAutoFit/>
          </a:bodyPr>
          <a:lstStyle/>
          <a:p>
            <a:pPr algn="ctr">
              <a:defRPr/>
            </a:pPr>
            <a:r>
              <a:rPr lang="en-US" sz="1600" dirty="0">
                <a:solidFill>
                  <a:prstClr val="black"/>
                </a:solidFill>
                <a:latin typeface="Times New Roman" panose="02020603050405020304" pitchFamily="18" charset="0"/>
                <a:cs typeface="Times New Roman" panose="02020603050405020304" pitchFamily="18" charset="0"/>
              </a:rPr>
              <a:t>Academic year: 2020-2021</a:t>
            </a:r>
          </a:p>
        </p:txBody>
      </p:sp>
      <p:sp>
        <p:nvSpPr>
          <p:cNvPr id="9" name="TextBox 8">
            <a:extLst>
              <a:ext uri="{FF2B5EF4-FFF2-40B4-BE49-F238E27FC236}">
                <a16:creationId xmlns:a16="http://schemas.microsoft.com/office/drawing/2014/main" id="{7362FFC5-5421-48A0-92D1-6EED69C21650}"/>
              </a:ext>
            </a:extLst>
          </p:cNvPr>
          <p:cNvSpPr txBox="1"/>
          <p:nvPr/>
        </p:nvSpPr>
        <p:spPr>
          <a:xfrm>
            <a:off x="0" y="2738967"/>
            <a:ext cx="12192000" cy="369332"/>
          </a:xfrm>
          <a:prstGeom prst="rect">
            <a:avLst/>
          </a:prstGeom>
          <a:noFill/>
        </p:spPr>
        <p:txBody>
          <a:bodyPr wrap="square" rtlCol="0">
            <a:spAutoFit/>
          </a:bodyPr>
          <a:lstStyle/>
          <a:p>
            <a:pPr algn="ctr">
              <a:defRPr/>
            </a:pPr>
            <a:r>
              <a:rPr lang="en-US" dirty="0">
                <a:solidFill>
                  <a:prstClr val="black"/>
                </a:solidFill>
                <a:latin typeface="Times New Roman" panose="02020603050405020304" pitchFamily="18" charset="0"/>
                <a:cs typeface="Times New Roman" panose="02020603050405020304" pitchFamily="18" charset="0"/>
              </a:rPr>
              <a:t>IV year  -2semester</a:t>
            </a:r>
          </a:p>
        </p:txBody>
      </p:sp>
      <p:sp>
        <p:nvSpPr>
          <p:cNvPr id="10" name="TextBox 9">
            <a:extLst>
              <a:ext uri="{FF2B5EF4-FFF2-40B4-BE49-F238E27FC236}">
                <a16:creationId xmlns:a16="http://schemas.microsoft.com/office/drawing/2014/main" id="{94C53AC3-CEAA-4E33-999A-75C84EA0B078}"/>
              </a:ext>
            </a:extLst>
          </p:cNvPr>
          <p:cNvSpPr txBox="1"/>
          <p:nvPr/>
        </p:nvSpPr>
        <p:spPr>
          <a:xfrm>
            <a:off x="-13298" y="2077194"/>
            <a:ext cx="12192000" cy="307777"/>
          </a:xfrm>
          <a:prstGeom prst="rect">
            <a:avLst/>
          </a:prstGeom>
          <a:noFill/>
        </p:spPr>
        <p:txBody>
          <a:bodyPr wrap="square" rtlCol="0">
            <a:spAutoFit/>
          </a:bodyPr>
          <a:lstStyle/>
          <a:p>
            <a:pPr algn="ctr">
              <a:defRPr/>
            </a:pPr>
            <a:r>
              <a:rPr lang="en-US" sz="1400" b="1" dirty="0" smtClean="0">
                <a:solidFill>
                  <a:prstClr val="black"/>
                </a:solidFill>
                <a:latin typeface="Times New Roman" panose="02020603050405020304" pitchFamily="18" charset="0"/>
                <a:cs typeface="Times New Roman" panose="02020603050405020304" pitchFamily="18" charset="0"/>
              </a:rPr>
              <a:t>FIRST</a:t>
            </a:r>
            <a:r>
              <a:rPr lang="en-US" sz="1400" b="1" dirty="0" smtClean="0">
                <a:solidFill>
                  <a:prstClr val="black"/>
                </a:solidFill>
                <a:latin typeface="Times New Roman" panose="02020603050405020304" pitchFamily="18" charset="0"/>
                <a:cs typeface="Times New Roman" panose="02020603050405020304" pitchFamily="18" charset="0"/>
              </a:rPr>
              <a:t> </a:t>
            </a:r>
            <a:r>
              <a:rPr lang="en-US" sz="1400" b="1" dirty="0">
                <a:solidFill>
                  <a:prstClr val="black"/>
                </a:solidFill>
                <a:latin typeface="Times New Roman" panose="02020603050405020304" pitchFamily="18" charset="0"/>
                <a:cs typeface="Times New Roman" panose="02020603050405020304" pitchFamily="18" charset="0"/>
              </a:rPr>
              <a:t>REVIEW. </a:t>
            </a:r>
          </a:p>
        </p:txBody>
      </p:sp>
      <p:sp>
        <p:nvSpPr>
          <p:cNvPr id="11" name="TextBox 10">
            <a:extLst>
              <a:ext uri="{FF2B5EF4-FFF2-40B4-BE49-F238E27FC236}">
                <a16:creationId xmlns:a16="http://schemas.microsoft.com/office/drawing/2014/main" id="{BF6925C7-0E6A-4C43-820A-7F8785B70C91}"/>
              </a:ext>
            </a:extLst>
          </p:cNvPr>
          <p:cNvSpPr txBox="1"/>
          <p:nvPr/>
        </p:nvSpPr>
        <p:spPr>
          <a:xfrm>
            <a:off x="8332631" y="3703193"/>
            <a:ext cx="3846071" cy="1323439"/>
          </a:xfrm>
          <a:prstGeom prst="rect">
            <a:avLst/>
          </a:prstGeom>
          <a:noFill/>
        </p:spPr>
        <p:txBody>
          <a:bodyPr wrap="square" rtlCol="0">
            <a:spAutoFit/>
          </a:bodyPr>
          <a:lstStyle/>
          <a:p>
            <a:pPr>
              <a:defRPr/>
            </a:pPr>
            <a:r>
              <a:rPr lang="en-US" sz="1600" dirty="0">
                <a:solidFill>
                  <a:prstClr val="black"/>
                </a:solidFill>
                <a:latin typeface="Times New Roman" panose="02020603050405020304" pitchFamily="18" charset="0"/>
                <a:cs typeface="Times New Roman" panose="02020603050405020304" pitchFamily="18" charset="0"/>
              </a:rPr>
              <a:t>Presented By:</a:t>
            </a:r>
          </a:p>
          <a:p>
            <a:pPr>
              <a:defRPr/>
            </a:pPr>
            <a:r>
              <a:rPr lang="en-US" sz="1600" dirty="0">
                <a:solidFill>
                  <a:prstClr val="black"/>
                </a:solidFill>
                <a:latin typeface="Times New Roman" panose="02020603050405020304" pitchFamily="18" charset="0"/>
                <a:cs typeface="Times New Roman" panose="02020603050405020304" pitchFamily="18" charset="0"/>
              </a:rPr>
              <a:t>18985A0208 – A.SAI SAMPATH</a:t>
            </a:r>
          </a:p>
          <a:p>
            <a:pPr>
              <a:defRPr/>
            </a:pPr>
            <a:r>
              <a:rPr lang="en-US" sz="1600" dirty="0">
                <a:solidFill>
                  <a:prstClr val="black"/>
                </a:solidFill>
                <a:latin typeface="Times New Roman" panose="02020603050405020304" pitchFamily="18" charset="0"/>
                <a:cs typeface="Times New Roman" panose="02020603050405020304" pitchFamily="18" charset="0"/>
              </a:rPr>
              <a:t>18985A0232 – G.CHINNA</a:t>
            </a:r>
          </a:p>
          <a:p>
            <a:pPr>
              <a:defRPr/>
            </a:pPr>
            <a:r>
              <a:rPr lang="en-US" sz="1600" dirty="0">
                <a:solidFill>
                  <a:prstClr val="black"/>
                </a:solidFill>
                <a:latin typeface="Times New Roman" panose="02020603050405020304" pitchFamily="18" charset="0"/>
                <a:cs typeface="Times New Roman" panose="02020603050405020304" pitchFamily="18" charset="0"/>
              </a:rPr>
              <a:t>18985A0247 – L.RATNAKARA RAO</a:t>
            </a:r>
          </a:p>
          <a:p>
            <a:pPr>
              <a:defRPr/>
            </a:pPr>
            <a:r>
              <a:rPr lang="en-US" sz="1600" dirty="0">
                <a:solidFill>
                  <a:prstClr val="black"/>
                </a:solidFill>
                <a:latin typeface="Times New Roman" panose="02020603050405020304" pitchFamily="18" charset="0"/>
                <a:cs typeface="Times New Roman" panose="02020603050405020304" pitchFamily="18" charset="0"/>
              </a:rPr>
              <a:t>18985A0271 – Y.VASUDEVA</a:t>
            </a:r>
          </a:p>
        </p:txBody>
      </p:sp>
      <p:sp>
        <p:nvSpPr>
          <p:cNvPr id="12" name="TextBox 11">
            <a:extLst>
              <a:ext uri="{FF2B5EF4-FFF2-40B4-BE49-F238E27FC236}">
                <a16:creationId xmlns:a16="http://schemas.microsoft.com/office/drawing/2014/main" id="{DE23D8C1-9B67-41CE-AEFB-80175AA57F9C}"/>
              </a:ext>
            </a:extLst>
          </p:cNvPr>
          <p:cNvSpPr txBox="1"/>
          <p:nvPr/>
        </p:nvSpPr>
        <p:spPr>
          <a:xfrm>
            <a:off x="154547" y="3964296"/>
            <a:ext cx="4765183" cy="830997"/>
          </a:xfrm>
          <a:prstGeom prst="rect">
            <a:avLst/>
          </a:prstGeom>
          <a:noFill/>
        </p:spPr>
        <p:txBody>
          <a:bodyPr wrap="square" rtlCol="0">
            <a:spAutoFit/>
          </a:bodyPr>
          <a:lstStyle/>
          <a:p>
            <a:pPr>
              <a:defRPr/>
            </a:pPr>
            <a:r>
              <a:rPr lang="en-US" sz="1600" b="1" dirty="0">
                <a:solidFill>
                  <a:prstClr val="black"/>
                </a:solidFill>
                <a:latin typeface="Times New Roman" panose="02020603050405020304" pitchFamily="18" charset="0"/>
                <a:cs typeface="Times New Roman" panose="02020603050405020304" pitchFamily="18" charset="0"/>
              </a:rPr>
              <a:t>FACULTY:</a:t>
            </a:r>
          </a:p>
          <a:p>
            <a:pPr>
              <a:defRPr/>
            </a:pPr>
            <a:r>
              <a:rPr lang="en-US" sz="1600" dirty="0" err="1">
                <a:solidFill>
                  <a:prstClr val="black"/>
                </a:solidFill>
                <a:latin typeface="Times New Roman" panose="02020603050405020304" pitchFamily="18" charset="0"/>
                <a:cs typeface="Times New Roman" panose="02020603050405020304" pitchFamily="18" charset="0"/>
              </a:rPr>
              <a:t>Dr.Raja</a:t>
            </a:r>
            <a:r>
              <a:rPr lang="en-US" sz="1600" dirty="0">
                <a:solidFill>
                  <a:prstClr val="black"/>
                </a:solidFill>
                <a:latin typeface="Times New Roman" panose="02020603050405020304" pitchFamily="18" charset="0"/>
                <a:cs typeface="Times New Roman" panose="02020603050405020304" pitchFamily="18" charset="0"/>
              </a:rPr>
              <a:t> Gopal </a:t>
            </a:r>
            <a:r>
              <a:rPr lang="en-US" sz="1600" dirty="0" err="1">
                <a:solidFill>
                  <a:prstClr val="black"/>
                </a:solidFill>
                <a:latin typeface="Times New Roman" panose="02020603050405020304" pitchFamily="18" charset="0"/>
                <a:cs typeface="Times New Roman" panose="02020603050405020304" pitchFamily="18" charset="0"/>
              </a:rPr>
              <a:t>Peesapati</a:t>
            </a:r>
            <a:endParaRPr lang="en-US" sz="1600" dirty="0">
              <a:solidFill>
                <a:prstClr val="black"/>
              </a:solidFill>
              <a:latin typeface="Times New Roman" panose="02020603050405020304" pitchFamily="18" charset="0"/>
              <a:cs typeface="Times New Roman" panose="02020603050405020304" pitchFamily="18" charset="0"/>
            </a:endParaRPr>
          </a:p>
          <a:p>
            <a:pPr>
              <a:defRPr/>
            </a:pPr>
            <a:r>
              <a:rPr lang="en-US" sz="1600" dirty="0">
                <a:solidFill>
                  <a:prstClr val="black"/>
                </a:solidFill>
                <a:latin typeface="Times New Roman" panose="02020603050405020304" pitchFamily="18" charset="0"/>
                <a:cs typeface="Times New Roman" panose="02020603050405020304" pitchFamily="18" charset="0"/>
              </a:rPr>
              <a:t>Associate professor</a:t>
            </a:r>
          </a:p>
        </p:txBody>
      </p:sp>
      <p:graphicFrame>
        <p:nvGraphicFramePr>
          <p:cNvPr id="13" name="Object 12">
            <a:hlinkClick r:id="" action="ppaction://ole?verb=0"/>
            <a:extLst>
              <a:ext uri="{FF2B5EF4-FFF2-40B4-BE49-F238E27FC236}">
                <a16:creationId xmlns:a16="http://schemas.microsoft.com/office/drawing/2014/main" id="{031266DD-662A-49FA-B6B8-2D522CB98F31}"/>
              </a:ext>
            </a:extLst>
          </p:cNvPr>
          <p:cNvGraphicFramePr/>
          <p:nvPr>
            <p:extLst>
              <p:ext uri="{D42A27DB-BD31-4B8C-83A1-F6EECF244321}">
                <p14:modId xmlns:p14="http://schemas.microsoft.com/office/powerpoint/2010/main" val="610451342"/>
              </p:ext>
            </p:extLst>
          </p:nvPr>
        </p:nvGraphicFramePr>
        <p:xfrm>
          <a:off x="7518400" y="2299189"/>
          <a:ext cx="1625600" cy="149469"/>
        </p:xfrm>
        <a:graphic>
          <a:graphicData uri="http://schemas.openxmlformats.org/presentationml/2006/ole">
            <mc:AlternateContent xmlns:mc="http://schemas.openxmlformats.org/markup-compatibility/2006">
              <mc:Choice xmlns:v="urn:schemas-microsoft-com:vml" Requires="v">
                <p:oleObj spid="_x0000_s1042" r:id="rId4" imgW="2743200" imgH="5181600" progId="">
                  <p:embed/>
                </p:oleObj>
              </mc:Choice>
              <mc:Fallback>
                <p:oleObj r:id="rId4" imgW="2743200" imgH="5181600" progId="">
                  <p:embed/>
                  <p:pic>
                    <p:nvPicPr>
                      <p:cNvPr id="15" name="Object 14">
                        <a:hlinkClick r:id="" action="ppaction://ole?verb=0"/>
                      </p:cNvPr>
                      <p:cNvPicPr/>
                      <p:nvPr/>
                    </p:nvPicPr>
                    <p:blipFill>
                      <a:blip r:embed="rId5"/>
                      <a:stretch>
                        <a:fillRect/>
                      </a:stretch>
                    </p:blipFill>
                    <p:spPr>
                      <a:xfrm>
                        <a:off x="7518400" y="2299189"/>
                        <a:ext cx="1625600" cy="149469"/>
                      </a:xfrm>
                      <a:prstGeom prst="rect">
                        <a:avLst/>
                      </a:prstGeom>
                      <a:noFill/>
                      <a:ln w="9525">
                        <a:noFill/>
                      </a:ln>
                    </p:spPr>
                  </p:pic>
                </p:oleObj>
              </mc:Fallback>
            </mc:AlternateContent>
          </a:graphicData>
        </a:graphic>
      </p:graphicFrame>
      <p:sp>
        <p:nvSpPr>
          <p:cNvPr id="14" name="TextBox 13">
            <a:extLst>
              <a:ext uri="{FF2B5EF4-FFF2-40B4-BE49-F238E27FC236}">
                <a16:creationId xmlns:a16="http://schemas.microsoft.com/office/drawing/2014/main" id="{BC2FA22F-4CF9-4257-83B6-454A471731FE}"/>
              </a:ext>
            </a:extLst>
          </p:cNvPr>
          <p:cNvSpPr txBox="1"/>
          <p:nvPr/>
        </p:nvSpPr>
        <p:spPr>
          <a:xfrm>
            <a:off x="0" y="228810"/>
            <a:ext cx="12192000" cy="1323439"/>
          </a:xfrm>
          <a:prstGeom prst="rect">
            <a:avLst/>
          </a:prstGeom>
          <a:noFill/>
        </p:spPr>
        <p:txBody>
          <a:bodyPr wrap="square" rtlCol="0">
            <a:spAutoFit/>
          </a:bodyPr>
          <a:lstStyle/>
          <a:p>
            <a:r>
              <a:rPr lang="en-US" sz="4000" b="1" dirty="0">
                <a:solidFill>
                  <a:prstClr val="black"/>
                </a:solidFill>
                <a:latin typeface="Times New Roman" panose="02020603050405020304" pitchFamily="18" charset="0"/>
                <a:cs typeface="Times New Roman" panose="02020603050405020304" pitchFamily="18" charset="0"/>
              </a:rPr>
              <a:t>PV Fed Off-Grid DC-DC Boost Converter for LED</a:t>
            </a:r>
            <a:r>
              <a:rPr lang="en-IN" sz="4000" b="1" dirty="0">
                <a:solidFill>
                  <a:prstClr val="black"/>
                </a:solidFill>
                <a:latin typeface="Times New Roman" panose="02020603050405020304" pitchFamily="18" charset="0"/>
                <a:cs typeface="Times New Roman" panose="02020603050405020304" pitchFamily="18" charset="0"/>
              </a:rPr>
              <a:t> Loads.</a:t>
            </a:r>
          </a:p>
        </p:txBody>
      </p:sp>
      <p:sp>
        <p:nvSpPr>
          <p:cNvPr id="2" name="Date Placeholder 1">
            <a:extLst>
              <a:ext uri="{FF2B5EF4-FFF2-40B4-BE49-F238E27FC236}">
                <a16:creationId xmlns:a16="http://schemas.microsoft.com/office/drawing/2014/main" id="{276E6FC5-4DE4-4B20-9364-F1149D48B141}"/>
              </a:ext>
            </a:extLst>
          </p:cNvPr>
          <p:cNvSpPr>
            <a:spLocks noGrp="1"/>
          </p:cNvSpPr>
          <p:nvPr>
            <p:ph type="dt" sz="half" idx="10"/>
          </p:nvPr>
        </p:nvSpPr>
        <p:spPr/>
        <p:txBody>
          <a:bodyPr/>
          <a:lstStyle/>
          <a:p>
            <a:fld id="{92A6AA2E-2A82-48A7-BE41-64A9DFB488D9}" type="datetime3">
              <a:rPr lang="en-US" smtClean="0"/>
              <a:t>12 July 2021</a:t>
            </a:fld>
            <a:endParaRPr lang="en-IN"/>
          </a:p>
        </p:txBody>
      </p:sp>
      <p:sp>
        <p:nvSpPr>
          <p:cNvPr id="3" name="Footer Placeholder 2">
            <a:extLst>
              <a:ext uri="{FF2B5EF4-FFF2-40B4-BE49-F238E27FC236}">
                <a16:creationId xmlns:a16="http://schemas.microsoft.com/office/drawing/2014/main" id="{65C4A1E5-C209-4EB1-8A75-25753D780554}"/>
              </a:ext>
            </a:extLst>
          </p:cNvPr>
          <p:cNvSpPr>
            <a:spLocks noGrp="1"/>
          </p:cNvSpPr>
          <p:nvPr>
            <p:ph type="ftr" sz="quarter" idx="11"/>
          </p:nvPr>
        </p:nvSpPr>
        <p:spPr/>
        <p:txBody>
          <a:bodyPr/>
          <a:lstStyle/>
          <a:p>
            <a:r>
              <a:rPr lang="en-US" smtClean="0"/>
              <a:t>EEE Dept.  Raghu Engineering College  First Review </a:t>
            </a:r>
            <a:endParaRPr lang="en-IN"/>
          </a:p>
        </p:txBody>
      </p:sp>
      <p:sp>
        <p:nvSpPr>
          <p:cNvPr id="15" name="Slide Number Placeholder 14">
            <a:extLst>
              <a:ext uri="{FF2B5EF4-FFF2-40B4-BE49-F238E27FC236}">
                <a16:creationId xmlns:a16="http://schemas.microsoft.com/office/drawing/2014/main" id="{08997F25-24F7-427F-8886-709CDFF2D427}"/>
              </a:ext>
            </a:extLst>
          </p:cNvPr>
          <p:cNvSpPr>
            <a:spLocks noGrp="1"/>
          </p:cNvSpPr>
          <p:nvPr>
            <p:ph type="sldNum" sz="quarter" idx="12"/>
          </p:nvPr>
        </p:nvSpPr>
        <p:spPr/>
        <p:txBody>
          <a:bodyPr/>
          <a:lstStyle/>
          <a:p>
            <a:fld id="{54E8D680-2024-4BE5-B657-20ABFEAC7F8D}" type="slidenum">
              <a:rPr lang="en-IN" smtClean="0"/>
              <a:t>1</a:t>
            </a:fld>
            <a:endParaRPr lang="en-IN"/>
          </a:p>
        </p:txBody>
      </p:sp>
    </p:spTree>
    <p:extLst>
      <p:ext uri="{BB962C8B-B14F-4D97-AF65-F5344CB8AC3E}">
        <p14:creationId xmlns:p14="http://schemas.microsoft.com/office/powerpoint/2010/main" val="41002876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DC5E2-ADD1-445C-B599-D7F4D1B04BA6}"/>
              </a:ext>
            </a:extLst>
          </p:cNvPr>
          <p:cNvSpPr>
            <a:spLocks noGrp="1"/>
          </p:cNvSpPr>
          <p:nvPr>
            <p:ph type="title"/>
          </p:nvPr>
        </p:nvSpPr>
        <p:spPr>
          <a:xfrm>
            <a:off x="0" y="136525"/>
            <a:ext cx="12192000" cy="1013403"/>
          </a:xfrm>
        </p:spPr>
        <p:txBody>
          <a:bodyPr/>
          <a:lstStyle/>
          <a:p>
            <a:pPr algn="ctr"/>
            <a:r>
              <a:rPr lang="en-IN" b="1" dirty="0"/>
              <a:t>Components Required</a:t>
            </a:r>
            <a:endParaRPr lang="en-US" dirty="0"/>
          </a:p>
        </p:txBody>
      </p:sp>
      <p:sp>
        <p:nvSpPr>
          <p:cNvPr id="3" name="Content Placeholder 2">
            <a:extLst>
              <a:ext uri="{FF2B5EF4-FFF2-40B4-BE49-F238E27FC236}">
                <a16:creationId xmlns:a16="http://schemas.microsoft.com/office/drawing/2014/main" id="{ED63A540-37CE-4BFD-8F4A-18B30C595301}"/>
              </a:ext>
            </a:extLst>
          </p:cNvPr>
          <p:cNvSpPr>
            <a:spLocks noGrp="1"/>
          </p:cNvSpPr>
          <p:nvPr>
            <p:ph idx="1"/>
          </p:nvPr>
        </p:nvSpPr>
        <p:spPr>
          <a:xfrm>
            <a:off x="0" y="1343531"/>
            <a:ext cx="12192000" cy="4819218"/>
          </a:xfrm>
        </p:spPr>
        <p:txBody>
          <a:bodyPr>
            <a:normAutofit lnSpcReduction="10000"/>
          </a:bodyPr>
          <a:lstStyle/>
          <a:p>
            <a:pPr marL="984250" indent="-804863" algn="just">
              <a:spcAft>
                <a:spcPts val="1200"/>
              </a:spcAft>
              <a:buFont typeface="+mj-lt"/>
              <a:buAutoNum type="arabicPeriod"/>
            </a:pPr>
            <a:r>
              <a:rPr lang="en-IN" sz="2400" dirty="0"/>
              <a:t>555 Timer IC</a:t>
            </a:r>
          </a:p>
          <a:p>
            <a:pPr marL="984250" indent="-804863" algn="just">
              <a:spcAft>
                <a:spcPts val="1200"/>
              </a:spcAft>
              <a:buFont typeface="+mj-lt"/>
              <a:buAutoNum type="arabicPeriod"/>
            </a:pPr>
            <a:r>
              <a:rPr lang="en-IN" sz="2400" dirty="0"/>
              <a:t>10 K</a:t>
            </a:r>
            <a:r>
              <a:rPr lang="el-GR" sz="2400" dirty="0"/>
              <a:t>Ω </a:t>
            </a:r>
            <a:r>
              <a:rPr lang="en-IN" sz="2400" dirty="0"/>
              <a:t>Resistor</a:t>
            </a:r>
          </a:p>
          <a:p>
            <a:pPr marL="984250" indent="-804863" algn="just">
              <a:spcAft>
                <a:spcPts val="1200"/>
              </a:spcAft>
              <a:buFont typeface="+mj-lt"/>
              <a:buAutoNum type="arabicPeriod"/>
            </a:pPr>
            <a:r>
              <a:rPr lang="en-IN" sz="2400" dirty="0"/>
              <a:t>5 K</a:t>
            </a:r>
            <a:r>
              <a:rPr lang="el-GR" sz="2400" dirty="0"/>
              <a:t>Ω </a:t>
            </a:r>
            <a:r>
              <a:rPr lang="en-IN" sz="2400" dirty="0"/>
              <a:t>Potentiometer</a:t>
            </a:r>
          </a:p>
          <a:p>
            <a:pPr marL="984250" indent="-804863" algn="just">
              <a:spcAft>
                <a:spcPts val="1200"/>
              </a:spcAft>
              <a:buFont typeface="+mj-lt"/>
              <a:buAutoNum type="arabicPeriod"/>
            </a:pPr>
            <a:r>
              <a:rPr lang="en-IN" sz="2400" dirty="0"/>
              <a:t>102µF Capacitor</a:t>
            </a:r>
          </a:p>
          <a:p>
            <a:pPr marL="984250" indent="-804863" algn="just">
              <a:spcAft>
                <a:spcPts val="1200"/>
              </a:spcAft>
              <a:buFont typeface="+mj-lt"/>
              <a:buAutoNum type="arabicPeriod"/>
            </a:pPr>
            <a:r>
              <a:rPr lang="en-IN" sz="2400" dirty="0"/>
              <a:t>103µF Capacitor</a:t>
            </a:r>
          </a:p>
          <a:p>
            <a:pPr marL="984250" indent="-804863" algn="just">
              <a:spcAft>
                <a:spcPts val="1200"/>
              </a:spcAft>
              <a:buFont typeface="+mj-lt"/>
              <a:buAutoNum type="arabicPeriod"/>
            </a:pPr>
            <a:r>
              <a:rPr lang="en-IN" sz="2400" dirty="0"/>
              <a:t>Breadboard</a:t>
            </a:r>
          </a:p>
          <a:p>
            <a:pPr marL="984250" indent="-804863" algn="just">
              <a:spcAft>
                <a:spcPts val="1200"/>
              </a:spcAft>
              <a:buFont typeface="+mj-lt"/>
              <a:buAutoNum type="arabicPeriod"/>
            </a:pPr>
            <a:r>
              <a:rPr lang="en-IN" sz="2400" dirty="0"/>
              <a:t>9V Power Supply</a:t>
            </a:r>
          </a:p>
          <a:p>
            <a:pPr marL="984250" indent="-804863" algn="just">
              <a:spcAft>
                <a:spcPts val="1200"/>
              </a:spcAft>
              <a:buFont typeface="+mj-lt"/>
              <a:buAutoNum type="arabicPeriod"/>
            </a:pPr>
            <a:r>
              <a:rPr lang="en-IN" sz="2400" dirty="0"/>
              <a:t>Connecting Wires</a:t>
            </a:r>
          </a:p>
          <a:p>
            <a:pPr marL="984250" indent="-804863" algn="just">
              <a:spcAft>
                <a:spcPts val="1200"/>
              </a:spcAft>
            </a:pPr>
            <a:endParaRPr lang="en-US" dirty="0"/>
          </a:p>
        </p:txBody>
      </p:sp>
      <p:sp>
        <p:nvSpPr>
          <p:cNvPr id="4" name="Date Placeholder 3">
            <a:extLst>
              <a:ext uri="{FF2B5EF4-FFF2-40B4-BE49-F238E27FC236}">
                <a16:creationId xmlns:a16="http://schemas.microsoft.com/office/drawing/2014/main" id="{5C81A23D-C7CF-49E3-B00B-39E25703E7D5}"/>
              </a:ext>
            </a:extLst>
          </p:cNvPr>
          <p:cNvSpPr>
            <a:spLocks noGrp="1"/>
          </p:cNvSpPr>
          <p:nvPr>
            <p:ph type="dt" sz="half" idx="10"/>
          </p:nvPr>
        </p:nvSpPr>
        <p:spPr/>
        <p:txBody>
          <a:bodyPr/>
          <a:lstStyle/>
          <a:p>
            <a:pPr defTabSz="457200"/>
            <a:fld id="{A6379909-05F5-4AE1-9133-B008174A2346}" type="datetime3">
              <a:rPr lang="en-US" smtClean="0">
                <a:solidFill>
                  <a:prstClr val="black">
                    <a:tint val="75000"/>
                  </a:prstClr>
                </a:solidFill>
                <a:latin typeface="Times New Roman"/>
              </a:rPr>
              <a:t>12 July 2021</a:t>
            </a:fld>
            <a:endParaRPr lang="en-US">
              <a:solidFill>
                <a:prstClr val="black">
                  <a:tint val="75000"/>
                </a:prstClr>
              </a:solidFill>
              <a:latin typeface="Times New Roman"/>
            </a:endParaRPr>
          </a:p>
        </p:txBody>
      </p:sp>
      <p:sp>
        <p:nvSpPr>
          <p:cNvPr id="5" name="Footer Placeholder 4">
            <a:extLst>
              <a:ext uri="{FF2B5EF4-FFF2-40B4-BE49-F238E27FC236}">
                <a16:creationId xmlns:a16="http://schemas.microsoft.com/office/drawing/2014/main" id="{BA43F765-BF4D-470F-AB95-FA90016FAA66}"/>
              </a:ext>
            </a:extLst>
          </p:cNvPr>
          <p:cNvSpPr>
            <a:spLocks noGrp="1"/>
          </p:cNvSpPr>
          <p:nvPr>
            <p:ph type="ftr" sz="quarter" idx="11"/>
          </p:nvPr>
        </p:nvSpPr>
        <p:spPr/>
        <p:txBody>
          <a:bodyPr/>
          <a:lstStyle/>
          <a:p>
            <a:pPr defTabSz="457200"/>
            <a:r>
              <a:rPr lang="en-US" smtClean="0">
                <a:solidFill>
                  <a:prstClr val="black">
                    <a:tint val="75000"/>
                  </a:prstClr>
                </a:solidFill>
                <a:latin typeface="Times New Roman"/>
              </a:rPr>
              <a:t>EEE Dept.  Raghu Engineering College  First Review </a:t>
            </a:r>
            <a:endParaRPr lang="en-US">
              <a:solidFill>
                <a:prstClr val="black">
                  <a:tint val="75000"/>
                </a:prstClr>
              </a:solidFill>
              <a:latin typeface="Times New Roman"/>
            </a:endParaRPr>
          </a:p>
        </p:txBody>
      </p:sp>
      <p:sp>
        <p:nvSpPr>
          <p:cNvPr id="6" name="Slide Number Placeholder 5">
            <a:extLst>
              <a:ext uri="{FF2B5EF4-FFF2-40B4-BE49-F238E27FC236}">
                <a16:creationId xmlns:a16="http://schemas.microsoft.com/office/drawing/2014/main" id="{D2FC3829-F20F-4D08-B0F5-E2640A52586F}"/>
              </a:ext>
            </a:extLst>
          </p:cNvPr>
          <p:cNvSpPr>
            <a:spLocks noGrp="1"/>
          </p:cNvSpPr>
          <p:nvPr>
            <p:ph type="sldNum" sz="quarter" idx="12"/>
          </p:nvPr>
        </p:nvSpPr>
        <p:spPr/>
        <p:txBody>
          <a:bodyPr/>
          <a:lstStyle/>
          <a:p>
            <a:pPr defTabSz="457200"/>
            <a:fld id="{364467F6-786D-45BE-B25C-700787AE89D9}" type="slidenum">
              <a:rPr lang="en-US">
                <a:solidFill>
                  <a:prstClr val="black">
                    <a:tint val="75000"/>
                  </a:prstClr>
                </a:solidFill>
                <a:latin typeface="Times New Roman"/>
              </a:rPr>
              <a:pPr defTabSz="457200"/>
              <a:t>10</a:t>
            </a:fld>
            <a:endParaRPr lang="en-US">
              <a:solidFill>
                <a:prstClr val="black">
                  <a:tint val="75000"/>
                </a:prstClr>
              </a:solidFill>
              <a:latin typeface="Times New Roman"/>
            </a:endParaRPr>
          </a:p>
        </p:txBody>
      </p:sp>
    </p:spTree>
    <p:extLst>
      <p:ext uri="{BB962C8B-B14F-4D97-AF65-F5344CB8AC3E}">
        <p14:creationId xmlns:p14="http://schemas.microsoft.com/office/powerpoint/2010/main" val="1175559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9BC99-64B5-4783-A134-B78307C490B6}"/>
              </a:ext>
            </a:extLst>
          </p:cNvPr>
          <p:cNvSpPr>
            <a:spLocks noGrp="1"/>
          </p:cNvSpPr>
          <p:nvPr>
            <p:ph type="title"/>
          </p:nvPr>
        </p:nvSpPr>
        <p:spPr>
          <a:xfrm>
            <a:off x="1648691" y="136525"/>
            <a:ext cx="8894619" cy="1054967"/>
          </a:xfrm>
        </p:spPr>
        <p:txBody>
          <a:bodyPr>
            <a:noAutofit/>
          </a:bodyPr>
          <a:lstStyle/>
          <a:p>
            <a:pPr algn="ctr"/>
            <a:r>
              <a:rPr lang="en-IN" sz="3600" b="1" dirty="0" smtClean="0"/>
              <a:t>Worki.ng </a:t>
            </a:r>
            <a:r>
              <a:rPr lang="en-IN" sz="3600" b="1" dirty="0"/>
              <a:t>of 555 Timer PWM circuit</a:t>
            </a:r>
            <a:endParaRPr lang="en-US" sz="3600" dirty="0"/>
          </a:p>
        </p:txBody>
      </p:sp>
      <p:sp>
        <p:nvSpPr>
          <p:cNvPr id="3" name="Content Placeholder 2">
            <a:extLst>
              <a:ext uri="{FF2B5EF4-FFF2-40B4-BE49-F238E27FC236}">
                <a16:creationId xmlns:a16="http://schemas.microsoft.com/office/drawing/2014/main" id="{C358F1AC-C08E-476F-BC52-F3512A7D2EE4}"/>
              </a:ext>
            </a:extLst>
          </p:cNvPr>
          <p:cNvSpPr>
            <a:spLocks noGrp="1"/>
          </p:cNvSpPr>
          <p:nvPr>
            <p:ph idx="1"/>
          </p:nvPr>
        </p:nvSpPr>
        <p:spPr>
          <a:xfrm>
            <a:off x="0" y="1198128"/>
            <a:ext cx="12192000" cy="2832959"/>
          </a:xfrm>
        </p:spPr>
        <p:txBody>
          <a:bodyPr>
            <a:normAutofit/>
          </a:bodyPr>
          <a:lstStyle/>
          <a:p>
            <a:pPr algn="just">
              <a:lnSpc>
                <a:spcPct val="200000"/>
              </a:lnSpc>
            </a:pPr>
            <a:r>
              <a:rPr lang="en-IN" sz="1800" dirty="0"/>
              <a:t>Now proceeding with working, the capacitor charges through R1and right side of R2 and discharges through left side of R2. So, as we slide the potentiometer’s wiper, we are controlling the charging and discharging times of the capacitor.</a:t>
            </a:r>
          </a:p>
          <a:p>
            <a:pPr algn="just">
              <a:lnSpc>
                <a:spcPct val="200000"/>
              </a:lnSpc>
            </a:pPr>
            <a:r>
              <a:rPr lang="en-IN" sz="1800" dirty="0"/>
              <a:t>Since the charging and discharging of capacitor is directly associated with the ON and OFF duration of the output pulse, we can easily vary the duty cycle of the PWM Signal.</a:t>
            </a:r>
          </a:p>
        </p:txBody>
      </p:sp>
      <p:sp>
        <p:nvSpPr>
          <p:cNvPr id="4" name="Date Placeholder 3">
            <a:extLst>
              <a:ext uri="{FF2B5EF4-FFF2-40B4-BE49-F238E27FC236}">
                <a16:creationId xmlns:a16="http://schemas.microsoft.com/office/drawing/2014/main" id="{76112DEA-EA21-453C-8125-C68EA52B8505}"/>
              </a:ext>
            </a:extLst>
          </p:cNvPr>
          <p:cNvSpPr>
            <a:spLocks noGrp="1"/>
          </p:cNvSpPr>
          <p:nvPr>
            <p:ph type="dt" sz="half" idx="10"/>
          </p:nvPr>
        </p:nvSpPr>
        <p:spPr/>
        <p:txBody>
          <a:bodyPr/>
          <a:lstStyle/>
          <a:p>
            <a:pPr defTabSz="457200"/>
            <a:fld id="{5B8A8C10-B360-403E-8251-85CEB8A1AE08}" type="datetime3">
              <a:rPr lang="en-US" smtClean="0">
                <a:solidFill>
                  <a:prstClr val="black">
                    <a:tint val="75000"/>
                  </a:prstClr>
                </a:solidFill>
                <a:latin typeface="Times New Roman"/>
              </a:rPr>
              <a:t>12 July 2021</a:t>
            </a:fld>
            <a:endParaRPr lang="en-US">
              <a:solidFill>
                <a:prstClr val="black">
                  <a:tint val="75000"/>
                </a:prstClr>
              </a:solidFill>
              <a:latin typeface="Times New Roman"/>
            </a:endParaRPr>
          </a:p>
        </p:txBody>
      </p:sp>
      <p:sp>
        <p:nvSpPr>
          <p:cNvPr id="5" name="Footer Placeholder 4">
            <a:extLst>
              <a:ext uri="{FF2B5EF4-FFF2-40B4-BE49-F238E27FC236}">
                <a16:creationId xmlns:a16="http://schemas.microsoft.com/office/drawing/2014/main" id="{0A1C2CD9-F025-4387-96F2-5F563B9C016A}"/>
              </a:ext>
            </a:extLst>
          </p:cNvPr>
          <p:cNvSpPr>
            <a:spLocks noGrp="1"/>
          </p:cNvSpPr>
          <p:nvPr>
            <p:ph type="ftr" sz="quarter" idx="11"/>
          </p:nvPr>
        </p:nvSpPr>
        <p:spPr/>
        <p:txBody>
          <a:bodyPr/>
          <a:lstStyle/>
          <a:p>
            <a:pPr defTabSz="457200"/>
            <a:r>
              <a:rPr lang="en-US" smtClean="0">
                <a:solidFill>
                  <a:prstClr val="black">
                    <a:tint val="75000"/>
                  </a:prstClr>
                </a:solidFill>
                <a:latin typeface="Times New Roman"/>
              </a:rPr>
              <a:t>EEE Dept.  Raghu Engineering College  First Review </a:t>
            </a:r>
            <a:endParaRPr lang="en-US">
              <a:solidFill>
                <a:prstClr val="black">
                  <a:tint val="75000"/>
                </a:prstClr>
              </a:solidFill>
              <a:latin typeface="Times New Roman"/>
            </a:endParaRPr>
          </a:p>
        </p:txBody>
      </p:sp>
      <p:sp>
        <p:nvSpPr>
          <p:cNvPr id="6" name="Slide Number Placeholder 5">
            <a:extLst>
              <a:ext uri="{FF2B5EF4-FFF2-40B4-BE49-F238E27FC236}">
                <a16:creationId xmlns:a16="http://schemas.microsoft.com/office/drawing/2014/main" id="{748A5F11-F1EE-41B1-9AE8-1C0063F3ED23}"/>
              </a:ext>
            </a:extLst>
          </p:cNvPr>
          <p:cNvSpPr>
            <a:spLocks noGrp="1"/>
          </p:cNvSpPr>
          <p:nvPr>
            <p:ph type="sldNum" sz="quarter" idx="12"/>
          </p:nvPr>
        </p:nvSpPr>
        <p:spPr/>
        <p:txBody>
          <a:bodyPr/>
          <a:lstStyle/>
          <a:p>
            <a:pPr defTabSz="457200"/>
            <a:fld id="{364467F6-786D-45BE-B25C-700787AE89D9}" type="slidenum">
              <a:rPr lang="en-US">
                <a:solidFill>
                  <a:prstClr val="black">
                    <a:tint val="75000"/>
                  </a:prstClr>
                </a:solidFill>
                <a:latin typeface="Times New Roman"/>
              </a:rPr>
              <a:pPr defTabSz="457200"/>
              <a:t>11</a:t>
            </a:fld>
            <a:endParaRPr lang="en-US">
              <a:solidFill>
                <a:prstClr val="black">
                  <a:tint val="75000"/>
                </a:prstClr>
              </a:solidFill>
              <a:latin typeface="Times New Roman"/>
            </a:endParaRPr>
          </a:p>
        </p:txBody>
      </p:sp>
    </p:spTree>
    <p:extLst>
      <p:ext uri="{BB962C8B-B14F-4D97-AF65-F5344CB8AC3E}">
        <p14:creationId xmlns:p14="http://schemas.microsoft.com/office/powerpoint/2010/main" val="2351883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457200"/>
            <a:fld id="{4AD1831D-C272-4E5B-931D-1F169E7E034C}" type="datetime3">
              <a:rPr lang="en-US" smtClean="0">
                <a:solidFill>
                  <a:prstClr val="black">
                    <a:tint val="75000"/>
                  </a:prstClr>
                </a:solidFill>
                <a:latin typeface="Times New Roman"/>
              </a:rPr>
              <a:t>12 July 2021</a:t>
            </a:fld>
            <a:endParaRPr lang="en-US">
              <a:solidFill>
                <a:prstClr val="black">
                  <a:tint val="75000"/>
                </a:prstClr>
              </a:solidFill>
              <a:latin typeface="Times New Roman"/>
            </a:endParaRPr>
          </a:p>
        </p:txBody>
      </p:sp>
      <p:sp>
        <p:nvSpPr>
          <p:cNvPr id="5" name="Footer Placeholder 4"/>
          <p:cNvSpPr>
            <a:spLocks noGrp="1"/>
          </p:cNvSpPr>
          <p:nvPr>
            <p:ph type="ftr" sz="quarter" idx="11"/>
          </p:nvPr>
        </p:nvSpPr>
        <p:spPr/>
        <p:txBody>
          <a:bodyPr/>
          <a:lstStyle/>
          <a:p>
            <a:pPr defTabSz="457200"/>
            <a:r>
              <a:rPr lang="en-US" smtClean="0">
                <a:solidFill>
                  <a:prstClr val="black">
                    <a:tint val="75000"/>
                  </a:prstClr>
                </a:solidFill>
                <a:latin typeface="Times New Roman"/>
              </a:rPr>
              <a:t>EEE Dept.  Raghu Engineering College  First Review </a:t>
            </a:r>
            <a:endParaRPr lang="en-US">
              <a:solidFill>
                <a:prstClr val="black">
                  <a:tint val="75000"/>
                </a:prstClr>
              </a:solidFill>
              <a:latin typeface="Times New Roman"/>
            </a:endParaRPr>
          </a:p>
        </p:txBody>
      </p:sp>
      <p:sp>
        <p:nvSpPr>
          <p:cNvPr id="6" name="Slide Number Placeholder 5"/>
          <p:cNvSpPr>
            <a:spLocks noGrp="1"/>
          </p:cNvSpPr>
          <p:nvPr>
            <p:ph type="sldNum" sz="quarter" idx="12"/>
          </p:nvPr>
        </p:nvSpPr>
        <p:spPr/>
        <p:txBody>
          <a:bodyPr/>
          <a:lstStyle/>
          <a:p>
            <a:pPr defTabSz="457200"/>
            <a:fld id="{364467F6-786D-45BE-B25C-700787AE89D9}" type="slidenum">
              <a:rPr lang="en-US">
                <a:solidFill>
                  <a:prstClr val="black">
                    <a:tint val="75000"/>
                  </a:prstClr>
                </a:solidFill>
                <a:latin typeface="Times New Roman"/>
              </a:rPr>
              <a:pPr defTabSz="457200"/>
              <a:t>12</a:t>
            </a:fld>
            <a:endParaRPr lang="en-US">
              <a:solidFill>
                <a:prstClr val="black">
                  <a:tint val="75000"/>
                </a:prstClr>
              </a:solidFill>
              <a:latin typeface="Times New Roman"/>
            </a:endParaRPr>
          </a:p>
        </p:txBody>
      </p:sp>
      <p:pic>
        <p:nvPicPr>
          <p:cNvPr id="3" name="Picture 2">
            <a:extLst>
              <a:ext uri="{FF2B5EF4-FFF2-40B4-BE49-F238E27FC236}">
                <a16:creationId xmlns:a16="http://schemas.microsoft.com/office/drawing/2014/main" id="{DCBC94B9-F43A-4D5E-8D66-C429D23EAD40}"/>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863437" y="249381"/>
            <a:ext cx="8465127" cy="5306292"/>
          </a:xfrm>
          <a:prstGeom prst="rect">
            <a:avLst/>
          </a:prstGeom>
        </p:spPr>
      </p:pic>
      <p:sp>
        <p:nvSpPr>
          <p:cNvPr id="7" name="TextBox 6">
            <a:extLst>
              <a:ext uri="{FF2B5EF4-FFF2-40B4-BE49-F238E27FC236}">
                <a16:creationId xmlns:a16="http://schemas.microsoft.com/office/drawing/2014/main" id="{799F0EE3-AD38-4D2F-B954-099A2B286CBD}"/>
              </a:ext>
            </a:extLst>
          </p:cNvPr>
          <p:cNvSpPr txBox="1"/>
          <p:nvPr/>
        </p:nvSpPr>
        <p:spPr>
          <a:xfrm>
            <a:off x="1863437" y="5736132"/>
            <a:ext cx="8465127" cy="369332"/>
          </a:xfrm>
          <a:prstGeom prst="rect">
            <a:avLst/>
          </a:prstGeom>
          <a:noFill/>
        </p:spPr>
        <p:txBody>
          <a:bodyPr wrap="square" rtlCol="0">
            <a:spAutoFit/>
          </a:bodyPr>
          <a:lstStyle/>
          <a:p>
            <a:pPr algn="ctr" defTabSz="457200"/>
            <a:r>
              <a:rPr lang="en-US" b="1" dirty="0">
                <a:solidFill>
                  <a:prstClr val="black"/>
                </a:solidFill>
                <a:latin typeface="Times New Roman"/>
              </a:rPr>
              <a:t>Fig.3(a) Practical PWM Circuit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4BF9D7E-622D-41EF-BE12-9215DE9238E6}"/>
              </a:ext>
            </a:extLst>
          </p:cNvPr>
          <p:cNvSpPr>
            <a:spLocks noGrp="1"/>
          </p:cNvSpPr>
          <p:nvPr>
            <p:ph type="dt" sz="half" idx="10"/>
          </p:nvPr>
        </p:nvSpPr>
        <p:spPr/>
        <p:txBody>
          <a:bodyPr/>
          <a:lstStyle/>
          <a:p>
            <a:pPr defTabSz="457200"/>
            <a:fld id="{0043D8A2-7E95-49E6-907B-92DF383317DD}" type="datetime3">
              <a:rPr lang="en-US" smtClean="0">
                <a:solidFill>
                  <a:prstClr val="black">
                    <a:tint val="75000"/>
                  </a:prstClr>
                </a:solidFill>
                <a:latin typeface="Times New Roman"/>
              </a:rPr>
              <a:t>12 July 2021</a:t>
            </a:fld>
            <a:endParaRPr lang="en-US">
              <a:solidFill>
                <a:prstClr val="black">
                  <a:tint val="75000"/>
                </a:prstClr>
              </a:solidFill>
              <a:latin typeface="Times New Roman"/>
            </a:endParaRPr>
          </a:p>
        </p:txBody>
      </p:sp>
      <p:sp>
        <p:nvSpPr>
          <p:cNvPr id="5" name="Footer Placeholder 4">
            <a:extLst>
              <a:ext uri="{FF2B5EF4-FFF2-40B4-BE49-F238E27FC236}">
                <a16:creationId xmlns:a16="http://schemas.microsoft.com/office/drawing/2014/main" id="{5131E571-5CC2-4E8D-A8AB-4450971C2488}"/>
              </a:ext>
            </a:extLst>
          </p:cNvPr>
          <p:cNvSpPr>
            <a:spLocks noGrp="1"/>
          </p:cNvSpPr>
          <p:nvPr>
            <p:ph type="ftr" sz="quarter" idx="11"/>
          </p:nvPr>
        </p:nvSpPr>
        <p:spPr/>
        <p:txBody>
          <a:bodyPr/>
          <a:lstStyle/>
          <a:p>
            <a:pPr defTabSz="457200"/>
            <a:r>
              <a:rPr lang="en-US" smtClean="0">
                <a:solidFill>
                  <a:prstClr val="black">
                    <a:tint val="75000"/>
                  </a:prstClr>
                </a:solidFill>
                <a:latin typeface="Times New Roman"/>
              </a:rPr>
              <a:t>EEE Dept.  Raghu Engineering College  First Review </a:t>
            </a:r>
            <a:endParaRPr lang="en-US">
              <a:solidFill>
                <a:prstClr val="black">
                  <a:tint val="75000"/>
                </a:prstClr>
              </a:solidFill>
              <a:latin typeface="Times New Roman"/>
            </a:endParaRPr>
          </a:p>
        </p:txBody>
      </p:sp>
      <p:sp>
        <p:nvSpPr>
          <p:cNvPr id="6" name="Slide Number Placeholder 5">
            <a:extLst>
              <a:ext uri="{FF2B5EF4-FFF2-40B4-BE49-F238E27FC236}">
                <a16:creationId xmlns:a16="http://schemas.microsoft.com/office/drawing/2014/main" id="{73B6F191-157D-46CA-9AAC-06F5F61238F0}"/>
              </a:ext>
            </a:extLst>
          </p:cNvPr>
          <p:cNvSpPr>
            <a:spLocks noGrp="1"/>
          </p:cNvSpPr>
          <p:nvPr>
            <p:ph type="sldNum" sz="quarter" idx="12"/>
          </p:nvPr>
        </p:nvSpPr>
        <p:spPr/>
        <p:txBody>
          <a:bodyPr/>
          <a:lstStyle/>
          <a:p>
            <a:pPr defTabSz="457200"/>
            <a:fld id="{364467F6-786D-45BE-B25C-700787AE89D9}" type="slidenum">
              <a:rPr lang="en-US">
                <a:solidFill>
                  <a:prstClr val="black">
                    <a:tint val="75000"/>
                  </a:prstClr>
                </a:solidFill>
                <a:latin typeface="Times New Roman"/>
              </a:rPr>
              <a:pPr defTabSz="457200"/>
              <a:t>13</a:t>
            </a:fld>
            <a:endParaRPr lang="en-US">
              <a:solidFill>
                <a:prstClr val="black">
                  <a:tint val="75000"/>
                </a:prstClr>
              </a:solidFill>
              <a:latin typeface="Times New Roman"/>
            </a:endParaRPr>
          </a:p>
        </p:txBody>
      </p:sp>
      <p:pic>
        <p:nvPicPr>
          <p:cNvPr id="8" name="Picture 7" descr="A picture containing text&#10;&#10;Description automatically generated">
            <a:extLst>
              <a:ext uri="{FF2B5EF4-FFF2-40B4-BE49-F238E27FC236}">
                <a16:creationId xmlns:a16="http://schemas.microsoft.com/office/drawing/2014/main" id="{794CB32D-0EC2-4BA9-962F-6288E24D9F0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841242" y="279918"/>
            <a:ext cx="8518849" cy="5421086"/>
          </a:xfrm>
          <a:prstGeom prst="rect">
            <a:avLst/>
          </a:prstGeom>
        </p:spPr>
      </p:pic>
      <p:sp>
        <p:nvSpPr>
          <p:cNvPr id="12" name="TextBox 11">
            <a:extLst>
              <a:ext uri="{FF2B5EF4-FFF2-40B4-BE49-F238E27FC236}">
                <a16:creationId xmlns:a16="http://schemas.microsoft.com/office/drawing/2014/main" id="{05F69CFB-B317-46E3-AC11-E10582466DD9}"/>
              </a:ext>
            </a:extLst>
          </p:cNvPr>
          <p:cNvSpPr txBox="1"/>
          <p:nvPr/>
        </p:nvSpPr>
        <p:spPr>
          <a:xfrm>
            <a:off x="3805334" y="5844011"/>
            <a:ext cx="4572000" cy="369332"/>
          </a:xfrm>
          <a:prstGeom prst="rect">
            <a:avLst/>
          </a:prstGeom>
          <a:noFill/>
        </p:spPr>
        <p:txBody>
          <a:bodyPr wrap="square">
            <a:spAutoFit/>
          </a:bodyPr>
          <a:lstStyle/>
          <a:p>
            <a:pPr algn="ctr" defTabSz="457200"/>
            <a:r>
              <a:rPr lang="en-US" b="1" dirty="0">
                <a:solidFill>
                  <a:prstClr val="black"/>
                </a:solidFill>
                <a:latin typeface="Times New Roman"/>
              </a:rPr>
              <a:t>Fig.3(b) Practical PWM Circuit</a:t>
            </a:r>
          </a:p>
        </p:txBody>
      </p:sp>
    </p:spTree>
    <p:extLst>
      <p:ext uri="{BB962C8B-B14F-4D97-AF65-F5344CB8AC3E}">
        <p14:creationId xmlns:p14="http://schemas.microsoft.com/office/powerpoint/2010/main" val="3290785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73.5.BMP"/>
          <p:cNvPicPr>
            <a:picLocks noGrp="1" noChangeAspect="1"/>
          </p:cNvPicPr>
          <p:nvPr>
            <p:ph idx="1"/>
          </p:nvPr>
        </p:nvPicPr>
        <p:blipFill>
          <a:blip r:embed="rId2"/>
          <a:stretch>
            <a:fillRect/>
          </a:stretch>
        </p:blipFill>
        <p:spPr>
          <a:xfrm>
            <a:off x="1690255" y="136524"/>
            <a:ext cx="8824095" cy="5294458"/>
          </a:xfrm>
          <a:prstGeom prst="rect">
            <a:avLst/>
          </a:prstGeom>
        </p:spPr>
      </p:pic>
      <p:sp>
        <p:nvSpPr>
          <p:cNvPr id="4" name="Date Placeholder 3"/>
          <p:cNvSpPr>
            <a:spLocks noGrp="1"/>
          </p:cNvSpPr>
          <p:nvPr>
            <p:ph type="dt" sz="half" idx="10"/>
          </p:nvPr>
        </p:nvSpPr>
        <p:spPr/>
        <p:txBody>
          <a:bodyPr/>
          <a:lstStyle/>
          <a:p>
            <a:pPr defTabSz="457200"/>
            <a:fld id="{96AA72FD-652F-41B0-8DFA-09635E450C6C}" type="datetime3">
              <a:rPr lang="en-US" smtClean="0">
                <a:solidFill>
                  <a:prstClr val="black">
                    <a:tint val="75000"/>
                  </a:prstClr>
                </a:solidFill>
                <a:latin typeface="Times New Roman"/>
              </a:rPr>
              <a:t>12 July 2021</a:t>
            </a:fld>
            <a:endParaRPr lang="en-US">
              <a:solidFill>
                <a:prstClr val="black">
                  <a:tint val="75000"/>
                </a:prstClr>
              </a:solidFill>
              <a:latin typeface="Times New Roman"/>
            </a:endParaRPr>
          </a:p>
        </p:txBody>
      </p:sp>
      <p:sp>
        <p:nvSpPr>
          <p:cNvPr id="5" name="Footer Placeholder 4"/>
          <p:cNvSpPr>
            <a:spLocks noGrp="1"/>
          </p:cNvSpPr>
          <p:nvPr>
            <p:ph type="ftr" sz="quarter" idx="11"/>
          </p:nvPr>
        </p:nvSpPr>
        <p:spPr/>
        <p:txBody>
          <a:bodyPr/>
          <a:lstStyle/>
          <a:p>
            <a:pPr defTabSz="457200"/>
            <a:r>
              <a:rPr lang="en-US" smtClean="0">
                <a:solidFill>
                  <a:prstClr val="black">
                    <a:tint val="75000"/>
                  </a:prstClr>
                </a:solidFill>
                <a:latin typeface="Times New Roman"/>
              </a:rPr>
              <a:t>EEE Dept.  Raghu Engineering College  First Review </a:t>
            </a:r>
            <a:endParaRPr lang="en-US">
              <a:solidFill>
                <a:prstClr val="black">
                  <a:tint val="75000"/>
                </a:prstClr>
              </a:solidFill>
              <a:latin typeface="Times New Roman"/>
            </a:endParaRPr>
          </a:p>
        </p:txBody>
      </p:sp>
      <p:sp>
        <p:nvSpPr>
          <p:cNvPr id="6" name="Slide Number Placeholder 5"/>
          <p:cNvSpPr>
            <a:spLocks noGrp="1"/>
          </p:cNvSpPr>
          <p:nvPr>
            <p:ph type="sldNum" sz="quarter" idx="12"/>
          </p:nvPr>
        </p:nvSpPr>
        <p:spPr/>
        <p:txBody>
          <a:bodyPr/>
          <a:lstStyle/>
          <a:p>
            <a:pPr defTabSz="457200"/>
            <a:fld id="{364467F6-786D-45BE-B25C-700787AE89D9}" type="slidenum">
              <a:rPr lang="en-US">
                <a:solidFill>
                  <a:prstClr val="black">
                    <a:tint val="75000"/>
                  </a:prstClr>
                </a:solidFill>
                <a:latin typeface="Times New Roman"/>
              </a:rPr>
              <a:pPr defTabSz="457200"/>
              <a:t>14</a:t>
            </a:fld>
            <a:endParaRPr lang="en-US">
              <a:solidFill>
                <a:prstClr val="black">
                  <a:tint val="75000"/>
                </a:prstClr>
              </a:solidFill>
              <a:latin typeface="Times New Roman"/>
            </a:endParaRPr>
          </a:p>
        </p:txBody>
      </p:sp>
      <p:sp>
        <p:nvSpPr>
          <p:cNvPr id="8" name="TextBox 7">
            <a:extLst>
              <a:ext uri="{FF2B5EF4-FFF2-40B4-BE49-F238E27FC236}">
                <a16:creationId xmlns:a16="http://schemas.microsoft.com/office/drawing/2014/main" id="{6C8F2B01-1850-45EC-864C-03DEF273BCA1}"/>
              </a:ext>
            </a:extLst>
          </p:cNvPr>
          <p:cNvSpPr txBox="1"/>
          <p:nvPr/>
        </p:nvSpPr>
        <p:spPr>
          <a:xfrm>
            <a:off x="1524000" y="5786937"/>
            <a:ext cx="9144000" cy="369332"/>
          </a:xfrm>
          <a:prstGeom prst="rect">
            <a:avLst/>
          </a:prstGeom>
          <a:noFill/>
        </p:spPr>
        <p:txBody>
          <a:bodyPr wrap="square" rtlCol="0">
            <a:spAutoFit/>
          </a:bodyPr>
          <a:lstStyle/>
          <a:p>
            <a:pPr algn="ctr" defTabSz="457200"/>
            <a:r>
              <a:rPr lang="en-US" b="1" dirty="0">
                <a:solidFill>
                  <a:prstClr val="black"/>
                </a:solidFill>
                <a:latin typeface="Times New Roman"/>
              </a:rPr>
              <a:t>Fig.4. waveform of PMW circuit at duty cycle of 73.5%</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457200"/>
            <a:fld id="{14553459-E2E2-4544-9645-048D7FA226BD}" type="datetime3">
              <a:rPr lang="en-US" smtClean="0">
                <a:solidFill>
                  <a:prstClr val="black">
                    <a:tint val="75000"/>
                  </a:prstClr>
                </a:solidFill>
                <a:latin typeface="Times New Roman"/>
              </a:rPr>
              <a:t>12 July 2021</a:t>
            </a:fld>
            <a:endParaRPr lang="en-US">
              <a:solidFill>
                <a:prstClr val="black">
                  <a:tint val="75000"/>
                </a:prstClr>
              </a:solidFill>
              <a:latin typeface="Times New Roman"/>
            </a:endParaRPr>
          </a:p>
        </p:txBody>
      </p:sp>
      <p:sp>
        <p:nvSpPr>
          <p:cNvPr id="5" name="Footer Placeholder 4"/>
          <p:cNvSpPr>
            <a:spLocks noGrp="1"/>
          </p:cNvSpPr>
          <p:nvPr>
            <p:ph type="ftr" sz="quarter" idx="11"/>
          </p:nvPr>
        </p:nvSpPr>
        <p:spPr/>
        <p:txBody>
          <a:bodyPr/>
          <a:lstStyle/>
          <a:p>
            <a:pPr defTabSz="457200"/>
            <a:r>
              <a:rPr lang="en-US" smtClean="0">
                <a:solidFill>
                  <a:prstClr val="black">
                    <a:tint val="75000"/>
                  </a:prstClr>
                </a:solidFill>
                <a:latin typeface="Times New Roman"/>
              </a:rPr>
              <a:t>EEE Dept.  Raghu Engineering College  First Review </a:t>
            </a:r>
            <a:endParaRPr lang="en-US">
              <a:solidFill>
                <a:prstClr val="black">
                  <a:tint val="75000"/>
                </a:prstClr>
              </a:solidFill>
              <a:latin typeface="Times New Roman"/>
            </a:endParaRPr>
          </a:p>
        </p:txBody>
      </p:sp>
      <p:sp>
        <p:nvSpPr>
          <p:cNvPr id="6" name="Slide Number Placeholder 5"/>
          <p:cNvSpPr>
            <a:spLocks noGrp="1"/>
          </p:cNvSpPr>
          <p:nvPr>
            <p:ph type="sldNum" sz="quarter" idx="12"/>
          </p:nvPr>
        </p:nvSpPr>
        <p:spPr/>
        <p:txBody>
          <a:bodyPr/>
          <a:lstStyle/>
          <a:p>
            <a:pPr defTabSz="457200"/>
            <a:fld id="{364467F6-786D-45BE-B25C-700787AE89D9}" type="slidenum">
              <a:rPr lang="en-US">
                <a:solidFill>
                  <a:prstClr val="black">
                    <a:tint val="75000"/>
                  </a:prstClr>
                </a:solidFill>
                <a:latin typeface="Times New Roman"/>
              </a:rPr>
              <a:pPr defTabSz="457200"/>
              <a:t>15</a:t>
            </a:fld>
            <a:endParaRPr lang="en-US">
              <a:solidFill>
                <a:prstClr val="black">
                  <a:tint val="75000"/>
                </a:prstClr>
              </a:solidFill>
              <a:latin typeface="Times New Roman"/>
            </a:endParaRPr>
          </a:p>
        </p:txBody>
      </p:sp>
      <p:pic>
        <p:nvPicPr>
          <p:cNvPr id="9" name="Picture 8">
            <a:extLst>
              <a:ext uri="{FF2B5EF4-FFF2-40B4-BE49-F238E27FC236}">
                <a16:creationId xmlns:a16="http://schemas.microsoft.com/office/drawing/2014/main" id="{B51FF5B0-AC7E-496A-BAB1-FC87E1CD27D7}"/>
              </a:ext>
            </a:extLst>
          </p:cNvPr>
          <p:cNvPicPr>
            <a:picLocks noChangeAspect="1"/>
          </p:cNvPicPr>
          <p:nvPr/>
        </p:nvPicPr>
        <p:blipFill>
          <a:blip r:embed="rId2"/>
          <a:stretch>
            <a:fillRect/>
          </a:stretch>
        </p:blipFill>
        <p:spPr>
          <a:xfrm>
            <a:off x="1696123" y="136525"/>
            <a:ext cx="8801005" cy="5280603"/>
          </a:xfrm>
          <a:prstGeom prst="rect">
            <a:avLst/>
          </a:prstGeom>
        </p:spPr>
      </p:pic>
      <p:sp>
        <p:nvSpPr>
          <p:cNvPr id="7" name="TextBox 6">
            <a:extLst>
              <a:ext uri="{FF2B5EF4-FFF2-40B4-BE49-F238E27FC236}">
                <a16:creationId xmlns:a16="http://schemas.microsoft.com/office/drawing/2014/main" id="{D69858AE-8317-4E38-9ECD-4FA2FE0FF221}"/>
              </a:ext>
            </a:extLst>
          </p:cNvPr>
          <p:cNvSpPr txBox="1"/>
          <p:nvPr/>
        </p:nvSpPr>
        <p:spPr>
          <a:xfrm>
            <a:off x="1524000" y="5786937"/>
            <a:ext cx="9144000" cy="369332"/>
          </a:xfrm>
          <a:prstGeom prst="rect">
            <a:avLst/>
          </a:prstGeom>
          <a:noFill/>
        </p:spPr>
        <p:txBody>
          <a:bodyPr wrap="square" rtlCol="0">
            <a:spAutoFit/>
          </a:bodyPr>
          <a:lstStyle/>
          <a:p>
            <a:pPr algn="ctr" defTabSz="457200"/>
            <a:r>
              <a:rPr lang="en-US" b="1" dirty="0">
                <a:solidFill>
                  <a:prstClr val="black"/>
                </a:solidFill>
                <a:latin typeface="Times New Roman"/>
              </a:rPr>
              <a:t>Fig.5. waveform of PMW circuit at duty cycle of 74.1%</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7848EB9-34A6-4F16-9A39-70553E03EB96}"/>
              </a:ext>
            </a:extLst>
          </p:cNvPr>
          <p:cNvSpPr>
            <a:spLocks noGrp="1"/>
          </p:cNvSpPr>
          <p:nvPr>
            <p:ph type="dt" sz="half" idx="10"/>
          </p:nvPr>
        </p:nvSpPr>
        <p:spPr/>
        <p:txBody>
          <a:bodyPr/>
          <a:lstStyle/>
          <a:p>
            <a:pPr defTabSz="457200"/>
            <a:fld id="{19934D7A-C438-40C3-AE0E-07AB2D06675C}" type="datetime3">
              <a:rPr lang="en-US" smtClean="0">
                <a:solidFill>
                  <a:prstClr val="black">
                    <a:tint val="75000"/>
                  </a:prstClr>
                </a:solidFill>
                <a:latin typeface="Times New Roman"/>
              </a:rPr>
              <a:t>12 July 2021</a:t>
            </a:fld>
            <a:endParaRPr lang="en-US">
              <a:solidFill>
                <a:prstClr val="black">
                  <a:tint val="75000"/>
                </a:prstClr>
              </a:solidFill>
              <a:latin typeface="Times New Roman"/>
            </a:endParaRPr>
          </a:p>
        </p:txBody>
      </p:sp>
      <p:sp>
        <p:nvSpPr>
          <p:cNvPr id="5" name="Footer Placeholder 4">
            <a:extLst>
              <a:ext uri="{FF2B5EF4-FFF2-40B4-BE49-F238E27FC236}">
                <a16:creationId xmlns:a16="http://schemas.microsoft.com/office/drawing/2014/main" id="{2AC1EB3B-34A6-4A15-9BD9-27FA887EEBE7}"/>
              </a:ext>
            </a:extLst>
          </p:cNvPr>
          <p:cNvSpPr>
            <a:spLocks noGrp="1"/>
          </p:cNvSpPr>
          <p:nvPr>
            <p:ph type="ftr" sz="quarter" idx="11"/>
          </p:nvPr>
        </p:nvSpPr>
        <p:spPr/>
        <p:txBody>
          <a:bodyPr/>
          <a:lstStyle/>
          <a:p>
            <a:pPr defTabSz="457200"/>
            <a:r>
              <a:rPr lang="en-US" smtClean="0">
                <a:solidFill>
                  <a:prstClr val="black">
                    <a:tint val="75000"/>
                  </a:prstClr>
                </a:solidFill>
                <a:latin typeface="Times New Roman"/>
              </a:rPr>
              <a:t>EEE Dept.  Raghu Engineering College  First Review </a:t>
            </a:r>
            <a:endParaRPr lang="en-US">
              <a:solidFill>
                <a:prstClr val="black">
                  <a:tint val="75000"/>
                </a:prstClr>
              </a:solidFill>
              <a:latin typeface="Times New Roman"/>
            </a:endParaRPr>
          </a:p>
        </p:txBody>
      </p:sp>
      <p:sp>
        <p:nvSpPr>
          <p:cNvPr id="6" name="Slide Number Placeholder 5">
            <a:extLst>
              <a:ext uri="{FF2B5EF4-FFF2-40B4-BE49-F238E27FC236}">
                <a16:creationId xmlns:a16="http://schemas.microsoft.com/office/drawing/2014/main" id="{E332C7F6-7C63-4DE7-AA62-80AA5D77EC88}"/>
              </a:ext>
            </a:extLst>
          </p:cNvPr>
          <p:cNvSpPr>
            <a:spLocks noGrp="1"/>
          </p:cNvSpPr>
          <p:nvPr>
            <p:ph type="sldNum" sz="quarter" idx="12"/>
          </p:nvPr>
        </p:nvSpPr>
        <p:spPr/>
        <p:txBody>
          <a:bodyPr/>
          <a:lstStyle/>
          <a:p>
            <a:pPr defTabSz="457200"/>
            <a:fld id="{364467F6-786D-45BE-B25C-700787AE89D9}" type="slidenum">
              <a:rPr lang="en-US">
                <a:solidFill>
                  <a:prstClr val="black">
                    <a:tint val="75000"/>
                  </a:prstClr>
                </a:solidFill>
                <a:latin typeface="Times New Roman"/>
              </a:rPr>
              <a:pPr defTabSz="457200"/>
              <a:t>16</a:t>
            </a:fld>
            <a:endParaRPr lang="en-US" dirty="0">
              <a:solidFill>
                <a:prstClr val="black">
                  <a:tint val="75000"/>
                </a:prstClr>
              </a:solidFill>
              <a:latin typeface="Times New Roman"/>
            </a:endParaRPr>
          </a:p>
        </p:txBody>
      </p:sp>
      <p:pic>
        <p:nvPicPr>
          <p:cNvPr id="8" name="Picture 7">
            <a:extLst>
              <a:ext uri="{FF2B5EF4-FFF2-40B4-BE49-F238E27FC236}">
                <a16:creationId xmlns:a16="http://schemas.microsoft.com/office/drawing/2014/main" id="{4459F832-6E42-4FD0-896D-7777D5853F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7963" y="136524"/>
            <a:ext cx="8783782" cy="5270269"/>
          </a:xfrm>
          <a:prstGeom prst="rect">
            <a:avLst/>
          </a:prstGeom>
        </p:spPr>
      </p:pic>
      <p:sp>
        <p:nvSpPr>
          <p:cNvPr id="9" name="TextBox 8">
            <a:extLst>
              <a:ext uri="{FF2B5EF4-FFF2-40B4-BE49-F238E27FC236}">
                <a16:creationId xmlns:a16="http://schemas.microsoft.com/office/drawing/2014/main" id="{BA1316C6-E770-4808-B08A-DECCE6D3C699}"/>
              </a:ext>
            </a:extLst>
          </p:cNvPr>
          <p:cNvSpPr txBox="1"/>
          <p:nvPr/>
        </p:nvSpPr>
        <p:spPr>
          <a:xfrm>
            <a:off x="1524000" y="5786937"/>
            <a:ext cx="9144000" cy="369332"/>
          </a:xfrm>
          <a:prstGeom prst="rect">
            <a:avLst/>
          </a:prstGeom>
          <a:noFill/>
        </p:spPr>
        <p:txBody>
          <a:bodyPr wrap="square" rtlCol="0">
            <a:spAutoFit/>
          </a:bodyPr>
          <a:lstStyle/>
          <a:p>
            <a:pPr algn="ctr" defTabSz="457200"/>
            <a:r>
              <a:rPr lang="en-US" b="1" dirty="0">
                <a:solidFill>
                  <a:prstClr val="black"/>
                </a:solidFill>
                <a:latin typeface="Times New Roman"/>
              </a:rPr>
              <a:t>Fig.6. waveform of PMW circuit at duty cycle of 74.9 %</a:t>
            </a:r>
          </a:p>
        </p:txBody>
      </p:sp>
    </p:spTree>
    <p:extLst>
      <p:ext uri="{BB962C8B-B14F-4D97-AF65-F5344CB8AC3E}">
        <p14:creationId xmlns:p14="http://schemas.microsoft.com/office/powerpoint/2010/main" val="17806739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1496B6-9CF0-4779-9493-C6A5E9F4C80C}"/>
              </a:ext>
            </a:extLst>
          </p:cNvPr>
          <p:cNvSpPr>
            <a:spLocks noGrp="1"/>
          </p:cNvSpPr>
          <p:nvPr>
            <p:ph type="dt" sz="half" idx="10"/>
          </p:nvPr>
        </p:nvSpPr>
        <p:spPr/>
        <p:txBody>
          <a:bodyPr/>
          <a:lstStyle/>
          <a:p>
            <a:pPr defTabSz="457200"/>
            <a:fld id="{BCDF326E-19F4-47ED-904D-6183B9375D75}" type="datetime3">
              <a:rPr lang="en-US" smtClean="0">
                <a:solidFill>
                  <a:prstClr val="black">
                    <a:tint val="75000"/>
                  </a:prstClr>
                </a:solidFill>
                <a:latin typeface="Times New Roman"/>
              </a:rPr>
              <a:t>12 July 2021</a:t>
            </a:fld>
            <a:endParaRPr lang="en-US" dirty="0">
              <a:solidFill>
                <a:prstClr val="black">
                  <a:tint val="75000"/>
                </a:prstClr>
              </a:solidFill>
              <a:latin typeface="Times New Roman"/>
            </a:endParaRPr>
          </a:p>
        </p:txBody>
      </p:sp>
      <p:sp>
        <p:nvSpPr>
          <p:cNvPr id="3" name="Footer Placeholder 2">
            <a:extLst>
              <a:ext uri="{FF2B5EF4-FFF2-40B4-BE49-F238E27FC236}">
                <a16:creationId xmlns:a16="http://schemas.microsoft.com/office/drawing/2014/main" id="{A8138287-FB59-4025-A6BC-DBD088D2F5F2}"/>
              </a:ext>
            </a:extLst>
          </p:cNvPr>
          <p:cNvSpPr>
            <a:spLocks noGrp="1"/>
          </p:cNvSpPr>
          <p:nvPr>
            <p:ph type="ftr" sz="quarter" idx="11"/>
          </p:nvPr>
        </p:nvSpPr>
        <p:spPr/>
        <p:txBody>
          <a:bodyPr/>
          <a:lstStyle/>
          <a:p>
            <a:pPr defTabSz="457200"/>
            <a:r>
              <a:rPr lang="en-US" smtClean="0">
                <a:solidFill>
                  <a:prstClr val="black">
                    <a:tint val="75000"/>
                  </a:prstClr>
                </a:solidFill>
                <a:latin typeface="Times New Roman"/>
              </a:rPr>
              <a:t>EEE Dept.  Raghu Engineering College  First Review </a:t>
            </a:r>
            <a:endParaRPr lang="en-US">
              <a:solidFill>
                <a:prstClr val="black">
                  <a:tint val="75000"/>
                </a:prstClr>
              </a:solidFill>
              <a:latin typeface="Times New Roman"/>
            </a:endParaRPr>
          </a:p>
        </p:txBody>
      </p:sp>
      <p:sp>
        <p:nvSpPr>
          <p:cNvPr id="4" name="Slide Number Placeholder 3">
            <a:extLst>
              <a:ext uri="{FF2B5EF4-FFF2-40B4-BE49-F238E27FC236}">
                <a16:creationId xmlns:a16="http://schemas.microsoft.com/office/drawing/2014/main" id="{E096EC77-A4EA-455C-83E0-6FAE8BEA01EF}"/>
              </a:ext>
            </a:extLst>
          </p:cNvPr>
          <p:cNvSpPr>
            <a:spLocks noGrp="1"/>
          </p:cNvSpPr>
          <p:nvPr>
            <p:ph type="sldNum" sz="quarter" idx="12"/>
          </p:nvPr>
        </p:nvSpPr>
        <p:spPr/>
        <p:txBody>
          <a:bodyPr/>
          <a:lstStyle/>
          <a:p>
            <a:pPr defTabSz="457200"/>
            <a:fld id="{364467F6-786D-45BE-B25C-700787AE89D9}" type="slidenum">
              <a:rPr lang="en-US">
                <a:solidFill>
                  <a:prstClr val="black">
                    <a:tint val="75000"/>
                  </a:prstClr>
                </a:solidFill>
                <a:latin typeface="Times New Roman"/>
              </a:rPr>
              <a:pPr defTabSz="457200"/>
              <a:t>17</a:t>
            </a:fld>
            <a:endParaRPr lang="en-US">
              <a:solidFill>
                <a:prstClr val="black">
                  <a:tint val="75000"/>
                </a:prstClr>
              </a:solidFill>
              <a:latin typeface="Times New Roman"/>
            </a:endParaRPr>
          </a:p>
        </p:txBody>
      </p:sp>
      <p:pic>
        <p:nvPicPr>
          <p:cNvPr id="6" name="Picture 5">
            <a:extLst>
              <a:ext uri="{FF2B5EF4-FFF2-40B4-BE49-F238E27FC236}">
                <a16:creationId xmlns:a16="http://schemas.microsoft.com/office/drawing/2014/main" id="{887C7E55-10D2-4D79-A34A-82D1554680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0254" y="136524"/>
            <a:ext cx="8824097" cy="5294458"/>
          </a:xfrm>
          <a:prstGeom prst="rect">
            <a:avLst/>
          </a:prstGeom>
        </p:spPr>
      </p:pic>
      <p:sp>
        <p:nvSpPr>
          <p:cNvPr id="7" name="TextBox 6">
            <a:extLst>
              <a:ext uri="{FF2B5EF4-FFF2-40B4-BE49-F238E27FC236}">
                <a16:creationId xmlns:a16="http://schemas.microsoft.com/office/drawing/2014/main" id="{FD0EBF30-D9CB-42FC-9BBE-14CE30907E68}"/>
              </a:ext>
            </a:extLst>
          </p:cNvPr>
          <p:cNvSpPr txBox="1"/>
          <p:nvPr/>
        </p:nvSpPr>
        <p:spPr>
          <a:xfrm>
            <a:off x="1524000" y="5786937"/>
            <a:ext cx="9144000" cy="369332"/>
          </a:xfrm>
          <a:prstGeom prst="rect">
            <a:avLst/>
          </a:prstGeom>
          <a:noFill/>
        </p:spPr>
        <p:txBody>
          <a:bodyPr wrap="square" rtlCol="0">
            <a:spAutoFit/>
          </a:bodyPr>
          <a:lstStyle/>
          <a:p>
            <a:pPr algn="ctr" defTabSz="457200"/>
            <a:r>
              <a:rPr lang="en-US" b="1" dirty="0">
                <a:solidFill>
                  <a:prstClr val="black"/>
                </a:solidFill>
                <a:latin typeface="Times New Roman"/>
              </a:rPr>
              <a:t>Fig.7. waveform of PMW circuit at duty cycle of 75.6 %</a:t>
            </a:r>
          </a:p>
        </p:txBody>
      </p:sp>
      <p:pic>
        <p:nvPicPr>
          <p:cNvPr id="8" name="Picture 7">
            <a:extLst>
              <a:ext uri="{FF2B5EF4-FFF2-40B4-BE49-F238E27FC236}">
                <a16:creationId xmlns:a16="http://schemas.microsoft.com/office/drawing/2014/main" id="{BF24AFD1-7F80-4C3F-9B50-377C7C5E23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0254" y="99201"/>
            <a:ext cx="8824097" cy="5294458"/>
          </a:xfrm>
          <a:prstGeom prst="rect">
            <a:avLst/>
          </a:prstGeom>
        </p:spPr>
      </p:pic>
    </p:spTree>
    <p:extLst>
      <p:ext uri="{BB962C8B-B14F-4D97-AF65-F5344CB8AC3E}">
        <p14:creationId xmlns:p14="http://schemas.microsoft.com/office/powerpoint/2010/main" val="31578124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FF21F1-446C-4C0E-97D2-589C06876975}"/>
              </a:ext>
            </a:extLst>
          </p:cNvPr>
          <p:cNvSpPr>
            <a:spLocks noGrp="1"/>
          </p:cNvSpPr>
          <p:nvPr>
            <p:ph type="dt" sz="half" idx="10"/>
          </p:nvPr>
        </p:nvSpPr>
        <p:spPr/>
        <p:txBody>
          <a:bodyPr/>
          <a:lstStyle/>
          <a:p>
            <a:pPr defTabSz="457200"/>
            <a:fld id="{D026BD21-DE8E-4FE0-BF70-760D0614322F}" type="datetime3">
              <a:rPr lang="en-US" smtClean="0">
                <a:solidFill>
                  <a:prstClr val="black">
                    <a:tint val="75000"/>
                  </a:prstClr>
                </a:solidFill>
                <a:latin typeface="Times New Roman"/>
              </a:rPr>
              <a:t>12 July 2021</a:t>
            </a:fld>
            <a:endParaRPr lang="en-US">
              <a:solidFill>
                <a:prstClr val="black">
                  <a:tint val="75000"/>
                </a:prstClr>
              </a:solidFill>
              <a:latin typeface="Times New Roman"/>
            </a:endParaRPr>
          </a:p>
        </p:txBody>
      </p:sp>
      <p:sp>
        <p:nvSpPr>
          <p:cNvPr id="3" name="Footer Placeholder 2">
            <a:extLst>
              <a:ext uri="{FF2B5EF4-FFF2-40B4-BE49-F238E27FC236}">
                <a16:creationId xmlns:a16="http://schemas.microsoft.com/office/drawing/2014/main" id="{5DD865F8-5EF3-44E5-9E07-A381A7198CC3}"/>
              </a:ext>
            </a:extLst>
          </p:cNvPr>
          <p:cNvSpPr>
            <a:spLocks noGrp="1"/>
          </p:cNvSpPr>
          <p:nvPr>
            <p:ph type="ftr" sz="quarter" idx="11"/>
          </p:nvPr>
        </p:nvSpPr>
        <p:spPr/>
        <p:txBody>
          <a:bodyPr/>
          <a:lstStyle/>
          <a:p>
            <a:pPr defTabSz="457200"/>
            <a:r>
              <a:rPr lang="en-US" smtClean="0">
                <a:solidFill>
                  <a:prstClr val="black">
                    <a:tint val="75000"/>
                  </a:prstClr>
                </a:solidFill>
                <a:latin typeface="Times New Roman"/>
              </a:rPr>
              <a:t>EEE Dept.  Raghu Engineering College  First Review </a:t>
            </a:r>
            <a:endParaRPr lang="en-US">
              <a:solidFill>
                <a:prstClr val="black">
                  <a:tint val="75000"/>
                </a:prstClr>
              </a:solidFill>
              <a:latin typeface="Times New Roman"/>
            </a:endParaRPr>
          </a:p>
        </p:txBody>
      </p:sp>
      <p:sp>
        <p:nvSpPr>
          <p:cNvPr id="4" name="Slide Number Placeholder 3">
            <a:extLst>
              <a:ext uri="{FF2B5EF4-FFF2-40B4-BE49-F238E27FC236}">
                <a16:creationId xmlns:a16="http://schemas.microsoft.com/office/drawing/2014/main" id="{1E2194B0-8849-4A5C-8525-E44EB7247034}"/>
              </a:ext>
            </a:extLst>
          </p:cNvPr>
          <p:cNvSpPr>
            <a:spLocks noGrp="1"/>
          </p:cNvSpPr>
          <p:nvPr>
            <p:ph type="sldNum" sz="quarter" idx="12"/>
          </p:nvPr>
        </p:nvSpPr>
        <p:spPr/>
        <p:txBody>
          <a:bodyPr/>
          <a:lstStyle/>
          <a:p>
            <a:pPr defTabSz="457200"/>
            <a:fld id="{364467F6-786D-45BE-B25C-700787AE89D9}" type="slidenum">
              <a:rPr lang="en-US">
                <a:solidFill>
                  <a:prstClr val="black">
                    <a:tint val="75000"/>
                  </a:prstClr>
                </a:solidFill>
                <a:latin typeface="Times New Roman"/>
              </a:rPr>
              <a:pPr defTabSz="457200"/>
              <a:t>18</a:t>
            </a:fld>
            <a:endParaRPr lang="en-US">
              <a:solidFill>
                <a:prstClr val="black">
                  <a:tint val="75000"/>
                </a:prstClr>
              </a:solidFill>
              <a:latin typeface="Times New Roman"/>
            </a:endParaRPr>
          </a:p>
        </p:txBody>
      </p:sp>
      <p:pic>
        <p:nvPicPr>
          <p:cNvPr id="6" name="Picture 5">
            <a:extLst>
              <a:ext uri="{FF2B5EF4-FFF2-40B4-BE49-F238E27FC236}">
                <a16:creationId xmlns:a16="http://schemas.microsoft.com/office/drawing/2014/main" id="{827EB4FA-0A2C-4A44-9914-927E3AF6CD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7964" y="136524"/>
            <a:ext cx="8777915" cy="5266749"/>
          </a:xfrm>
          <a:prstGeom prst="rect">
            <a:avLst/>
          </a:prstGeom>
        </p:spPr>
      </p:pic>
      <p:sp>
        <p:nvSpPr>
          <p:cNvPr id="7" name="TextBox 6">
            <a:extLst>
              <a:ext uri="{FF2B5EF4-FFF2-40B4-BE49-F238E27FC236}">
                <a16:creationId xmlns:a16="http://schemas.microsoft.com/office/drawing/2014/main" id="{93F84CAA-94B9-4F72-AB8F-0821D233E6DD}"/>
              </a:ext>
            </a:extLst>
          </p:cNvPr>
          <p:cNvSpPr txBox="1"/>
          <p:nvPr/>
        </p:nvSpPr>
        <p:spPr>
          <a:xfrm>
            <a:off x="1524000" y="5786937"/>
            <a:ext cx="9144000" cy="369332"/>
          </a:xfrm>
          <a:prstGeom prst="rect">
            <a:avLst/>
          </a:prstGeom>
          <a:noFill/>
        </p:spPr>
        <p:txBody>
          <a:bodyPr wrap="square" rtlCol="0">
            <a:spAutoFit/>
          </a:bodyPr>
          <a:lstStyle/>
          <a:p>
            <a:pPr algn="ctr" defTabSz="457200"/>
            <a:r>
              <a:rPr lang="en-US" b="1" dirty="0">
                <a:solidFill>
                  <a:prstClr val="black"/>
                </a:solidFill>
                <a:latin typeface="Times New Roman"/>
              </a:rPr>
              <a:t>Fig.8. waveform of PMW circuit at duty cycle of 76.2%</a:t>
            </a:r>
          </a:p>
        </p:txBody>
      </p:sp>
    </p:spTree>
    <p:extLst>
      <p:ext uri="{BB962C8B-B14F-4D97-AF65-F5344CB8AC3E}">
        <p14:creationId xmlns:p14="http://schemas.microsoft.com/office/powerpoint/2010/main" val="38563664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C2DE52-4AB3-4086-9BAE-2EE5EE3EF35D}"/>
              </a:ext>
            </a:extLst>
          </p:cNvPr>
          <p:cNvSpPr>
            <a:spLocks noGrp="1"/>
          </p:cNvSpPr>
          <p:nvPr>
            <p:ph type="dt" sz="half" idx="10"/>
          </p:nvPr>
        </p:nvSpPr>
        <p:spPr/>
        <p:txBody>
          <a:bodyPr/>
          <a:lstStyle/>
          <a:p>
            <a:pPr defTabSz="457200"/>
            <a:fld id="{F746215E-7049-4BAF-A78F-244E0A0DDB93}" type="datetime3">
              <a:rPr lang="en-US" smtClean="0">
                <a:solidFill>
                  <a:prstClr val="black">
                    <a:tint val="75000"/>
                  </a:prstClr>
                </a:solidFill>
                <a:latin typeface="Times New Roman"/>
              </a:rPr>
              <a:t>12 July 2021</a:t>
            </a:fld>
            <a:endParaRPr lang="en-US">
              <a:solidFill>
                <a:prstClr val="black">
                  <a:tint val="75000"/>
                </a:prstClr>
              </a:solidFill>
              <a:latin typeface="Times New Roman"/>
            </a:endParaRPr>
          </a:p>
        </p:txBody>
      </p:sp>
      <p:sp>
        <p:nvSpPr>
          <p:cNvPr id="3" name="Footer Placeholder 2">
            <a:extLst>
              <a:ext uri="{FF2B5EF4-FFF2-40B4-BE49-F238E27FC236}">
                <a16:creationId xmlns:a16="http://schemas.microsoft.com/office/drawing/2014/main" id="{D8E179B4-9DAF-462D-A4E4-60202BD6F6E6}"/>
              </a:ext>
            </a:extLst>
          </p:cNvPr>
          <p:cNvSpPr>
            <a:spLocks noGrp="1"/>
          </p:cNvSpPr>
          <p:nvPr>
            <p:ph type="ftr" sz="quarter" idx="11"/>
          </p:nvPr>
        </p:nvSpPr>
        <p:spPr/>
        <p:txBody>
          <a:bodyPr/>
          <a:lstStyle/>
          <a:p>
            <a:pPr defTabSz="457200"/>
            <a:r>
              <a:rPr lang="en-US" smtClean="0">
                <a:solidFill>
                  <a:prstClr val="black">
                    <a:tint val="75000"/>
                  </a:prstClr>
                </a:solidFill>
                <a:latin typeface="Times New Roman"/>
              </a:rPr>
              <a:t>EEE Dept.  Raghu Engineering College  First Review </a:t>
            </a:r>
            <a:endParaRPr lang="en-US">
              <a:solidFill>
                <a:prstClr val="black">
                  <a:tint val="75000"/>
                </a:prstClr>
              </a:solidFill>
              <a:latin typeface="Times New Roman"/>
            </a:endParaRPr>
          </a:p>
        </p:txBody>
      </p:sp>
      <p:sp>
        <p:nvSpPr>
          <p:cNvPr id="4" name="Slide Number Placeholder 3">
            <a:extLst>
              <a:ext uri="{FF2B5EF4-FFF2-40B4-BE49-F238E27FC236}">
                <a16:creationId xmlns:a16="http://schemas.microsoft.com/office/drawing/2014/main" id="{78CD27E4-0207-4D53-B421-EAB81C2CA13B}"/>
              </a:ext>
            </a:extLst>
          </p:cNvPr>
          <p:cNvSpPr>
            <a:spLocks noGrp="1"/>
          </p:cNvSpPr>
          <p:nvPr>
            <p:ph type="sldNum" sz="quarter" idx="12"/>
          </p:nvPr>
        </p:nvSpPr>
        <p:spPr/>
        <p:txBody>
          <a:bodyPr/>
          <a:lstStyle/>
          <a:p>
            <a:pPr defTabSz="457200"/>
            <a:fld id="{364467F6-786D-45BE-B25C-700787AE89D9}" type="slidenum">
              <a:rPr lang="en-US">
                <a:solidFill>
                  <a:prstClr val="black">
                    <a:tint val="75000"/>
                  </a:prstClr>
                </a:solidFill>
                <a:latin typeface="Times New Roman"/>
              </a:rPr>
              <a:pPr defTabSz="457200"/>
              <a:t>19</a:t>
            </a:fld>
            <a:endParaRPr lang="en-US">
              <a:solidFill>
                <a:prstClr val="black">
                  <a:tint val="75000"/>
                </a:prstClr>
              </a:solidFill>
              <a:latin typeface="Times New Roman"/>
            </a:endParaRPr>
          </a:p>
        </p:txBody>
      </p:sp>
      <p:pic>
        <p:nvPicPr>
          <p:cNvPr id="6" name="Picture 5">
            <a:extLst>
              <a:ext uri="{FF2B5EF4-FFF2-40B4-BE49-F238E27FC236}">
                <a16:creationId xmlns:a16="http://schemas.microsoft.com/office/drawing/2014/main" id="{5C025368-723C-43B8-93F6-8CC3AF2969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0254" y="136524"/>
            <a:ext cx="8811491" cy="5286895"/>
          </a:xfrm>
          <a:prstGeom prst="rect">
            <a:avLst/>
          </a:prstGeom>
        </p:spPr>
      </p:pic>
      <p:sp>
        <p:nvSpPr>
          <p:cNvPr id="7" name="TextBox 6">
            <a:extLst>
              <a:ext uri="{FF2B5EF4-FFF2-40B4-BE49-F238E27FC236}">
                <a16:creationId xmlns:a16="http://schemas.microsoft.com/office/drawing/2014/main" id="{EC9E0F41-0883-4841-8C4B-441E3185D264}"/>
              </a:ext>
            </a:extLst>
          </p:cNvPr>
          <p:cNvSpPr txBox="1"/>
          <p:nvPr/>
        </p:nvSpPr>
        <p:spPr>
          <a:xfrm>
            <a:off x="1524000" y="5786937"/>
            <a:ext cx="9144000" cy="369332"/>
          </a:xfrm>
          <a:prstGeom prst="rect">
            <a:avLst/>
          </a:prstGeom>
          <a:noFill/>
        </p:spPr>
        <p:txBody>
          <a:bodyPr wrap="square" rtlCol="0">
            <a:spAutoFit/>
          </a:bodyPr>
          <a:lstStyle/>
          <a:p>
            <a:pPr algn="ctr" defTabSz="457200"/>
            <a:r>
              <a:rPr lang="en-US" b="1" dirty="0">
                <a:solidFill>
                  <a:prstClr val="black"/>
                </a:solidFill>
                <a:latin typeface="Times New Roman"/>
              </a:rPr>
              <a:t>Fig.9. waveform of PMW circuit at duty cycle of 76.9%</a:t>
            </a:r>
          </a:p>
        </p:txBody>
      </p:sp>
    </p:spTree>
    <p:extLst>
      <p:ext uri="{BB962C8B-B14F-4D97-AF65-F5344CB8AC3E}">
        <p14:creationId xmlns:p14="http://schemas.microsoft.com/office/powerpoint/2010/main" val="2280964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4BD9B-3C3B-4BE3-A225-12835626CF8B}"/>
              </a:ext>
            </a:extLst>
          </p:cNvPr>
          <p:cNvSpPr>
            <a:spLocks noGrp="1"/>
          </p:cNvSpPr>
          <p:nvPr>
            <p:ph type="title"/>
          </p:nvPr>
        </p:nvSpPr>
        <p:spPr>
          <a:xfrm>
            <a:off x="0" y="116882"/>
            <a:ext cx="12192000" cy="1325563"/>
          </a:xfrm>
        </p:spPr>
        <p:txBody>
          <a:bodyPr/>
          <a:lstStyle/>
          <a:p>
            <a:pPr algn="ctr"/>
            <a:r>
              <a:rPr lang="en-IN" b="1" dirty="0">
                <a:latin typeface="Times New Roman" panose="02020603050405020304" pitchFamily="18" charset="0"/>
                <a:cs typeface="Times New Roman" panose="02020603050405020304" pitchFamily="18" charset="0"/>
              </a:rPr>
              <a:t>Contents.</a:t>
            </a:r>
          </a:p>
        </p:txBody>
      </p:sp>
      <p:graphicFrame>
        <p:nvGraphicFramePr>
          <p:cNvPr id="7" name="Table 7">
            <a:extLst>
              <a:ext uri="{FF2B5EF4-FFF2-40B4-BE49-F238E27FC236}">
                <a16:creationId xmlns:a16="http://schemas.microsoft.com/office/drawing/2014/main" id="{EA927AC9-D1D7-4529-B11E-33489B888F77}"/>
              </a:ext>
            </a:extLst>
          </p:cNvPr>
          <p:cNvGraphicFramePr>
            <a:graphicFrameLocks noGrp="1"/>
          </p:cNvGraphicFramePr>
          <p:nvPr>
            <p:ph idx="1"/>
            <p:extLst>
              <p:ext uri="{D42A27DB-BD31-4B8C-83A1-F6EECF244321}">
                <p14:modId xmlns:p14="http://schemas.microsoft.com/office/powerpoint/2010/main" val="51391318"/>
              </p:ext>
            </p:extLst>
          </p:nvPr>
        </p:nvGraphicFramePr>
        <p:xfrm>
          <a:off x="0" y="1387743"/>
          <a:ext cx="12192000" cy="4297790"/>
        </p:xfrm>
        <a:graphic>
          <a:graphicData uri="http://schemas.openxmlformats.org/drawingml/2006/table">
            <a:tbl>
              <a:tblPr firstRow="1" bandRow="1">
                <a:tableStyleId>{073A0DAA-6AF3-43AB-8588-CEC1D06C72B9}</a:tableStyleId>
              </a:tblPr>
              <a:tblGrid>
                <a:gridCol w="6096000">
                  <a:extLst>
                    <a:ext uri="{9D8B030D-6E8A-4147-A177-3AD203B41FA5}">
                      <a16:colId xmlns:a16="http://schemas.microsoft.com/office/drawing/2014/main" val="3900625016"/>
                    </a:ext>
                  </a:extLst>
                </a:gridCol>
                <a:gridCol w="6096000">
                  <a:extLst>
                    <a:ext uri="{9D8B030D-6E8A-4147-A177-3AD203B41FA5}">
                      <a16:colId xmlns:a16="http://schemas.microsoft.com/office/drawing/2014/main" val="678340959"/>
                    </a:ext>
                  </a:extLst>
                </a:gridCol>
              </a:tblGrid>
              <a:tr h="393203">
                <a:tc>
                  <a:txBody>
                    <a:bodyPr/>
                    <a:lstStyle/>
                    <a:p>
                      <a:r>
                        <a:rPr lang="en-IN" dirty="0">
                          <a:latin typeface="Times New Roman" panose="02020603050405020304" pitchFamily="18" charset="0"/>
                          <a:cs typeface="Times New Roman" panose="02020603050405020304" pitchFamily="18" charset="0"/>
                        </a:rPr>
                        <a:t>Particular</a:t>
                      </a:r>
                    </a:p>
                  </a:txBody>
                  <a:tcPr/>
                </a:tc>
                <a:tc>
                  <a:txBody>
                    <a:bodyPr/>
                    <a:lstStyle/>
                    <a:p>
                      <a:r>
                        <a:rPr lang="en-IN" dirty="0" err="1">
                          <a:latin typeface="Times New Roman" panose="02020603050405020304" pitchFamily="18" charset="0"/>
                          <a:cs typeface="Times New Roman" panose="02020603050405020304" pitchFamily="18" charset="0"/>
                        </a:rPr>
                        <a:t>Slideno</a:t>
                      </a:r>
                      <a:r>
                        <a:rPr lang="en-IN"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242701225"/>
                  </a:ext>
                </a:extLst>
              </a:tr>
              <a:tr h="393203">
                <a:tc>
                  <a:txBody>
                    <a:bodyPr/>
                    <a:lstStyle/>
                    <a:p>
                      <a:r>
                        <a:rPr lang="en-IN" dirty="0">
                          <a:latin typeface="Times New Roman" panose="02020603050405020304" pitchFamily="18" charset="0"/>
                          <a:cs typeface="Times New Roman" panose="02020603050405020304" pitchFamily="18" charset="0"/>
                        </a:rPr>
                        <a:t>Objectives</a:t>
                      </a:r>
                    </a:p>
                  </a:txBody>
                  <a:tcPr/>
                </a:tc>
                <a:tc>
                  <a:txBody>
                    <a:bodyPr/>
                    <a:lstStyle/>
                    <a:p>
                      <a:r>
                        <a:rPr lang="en-IN" dirty="0">
                          <a:latin typeface="Times New Roman" panose="02020603050405020304" pitchFamily="18" charset="0"/>
                          <a:cs typeface="Times New Roman" panose="02020603050405020304" pitchFamily="18" charset="0"/>
                        </a:rPr>
                        <a:t>3</a:t>
                      </a:r>
                    </a:p>
                  </a:txBody>
                  <a:tcPr/>
                </a:tc>
                <a:extLst>
                  <a:ext uri="{0D108BD9-81ED-4DB2-BD59-A6C34878D82A}">
                    <a16:rowId xmlns:a16="http://schemas.microsoft.com/office/drawing/2014/main" val="809102855"/>
                  </a:ext>
                </a:extLst>
              </a:tr>
              <a:tr h="393203">
                <a:tc>
                  <a:txBody>
                    <a:bodyPr/>
                    <a:lstStyle/>
                    <a:p>
                      <a:r>
                        <a:rPr lang="en-IN" dirty="0">
                          <a:latin typeface="Times New Roman" panose="02020603050405020304" pitchFamily="18" charset="0"/>
                          <a:cs typeface="Times New Roman" panose="02020603050405020304" pitchFamily="18" charset="0"/>
                        </a:rPr>
                        <a:t>Significance</a:t>
                      </a:r>
                    </a:p>
                  </a:txBody>
                  <a:tcPr/>
                </a:tc>
                <a:tc>
                  <a:txBody>
                    <a:bodyPr/>
                    <a:lstStyle/>
                    <a:p>
                      <a:r>
                        <a:rPr lang="en-IN" dirty="0">
                          <a:latin typeface="Times New Roman" panose="02020603050405020304" pitchFamily="18" charset="0"/>
                          <a:cs typeface="Times New Roman" panose="02020603050405020304" pitchFamily="18" charset="0"/>
                        </a:rPr>
                        <a:t>4</a:t>
                      </a:r>
                    </a:p>
                  </a:txBody>
                  <a:tcPr/>
                </a:tc>
                <a:extLst>
                  <a:ext uri="{0D108BD9-81ED-4DB2-BD59-A6C34878D82A}">
                    <a16:rowId xmlns:a16="http://schemas.microsoft.com/office/drawing/2014/main" val="4071429528"/>
                  </a:ext>
                </a:extLst>
              </a:tr>
              <a:tr h="393203">
                <a:tc>
                  <a:txBody>
                    <a:bodyPr/>
                    <a:lstStyle/>
                    <a:p>
                      <a:r>
                        <a:rPr lang="en-IN" dirty="0">
                          <a:latin typeface="Times New Roman" panose="02020603050405020304" pitchFamily="18" charset="0"/>
                          <a:cs typeface="Times New Roman" panose="02020603050405020304" pitchFamily="18" charset="0"/>
                        </a:rPr>
                        <a:t>Literary Survey</a:t>
                      </a:r>
                    </a:p>
                  </a:txBody>
                  <a:tcPr/>
                </a:tc>
                <a:tc>
                  <a:txBody>
                    <a:bodyPr/>
                    <a:lstStyle/>
                    <a:p>
                      <a:r>
                        <a:rPr lang="en-IN" dirty="0">
                          <a:latin typeface="Times New Roman" panose="02020603050405020304" pitchFamily="18" charset="0"/>
                          <a:cs typeface="Times New Roman" panose="02020603050405020304" pitchFamily="18" charset="0"/>
                        </a:rPr>
                        <a:t>5-6</a:t>
                      </a:r>
                    </a:p>
                  </a:txBody>
                  <a:tcPr/>
                </a:tc>
                <a:extLst>
                  <a:ext uri="{0D108BD9-81ED-4DB2-BD59-A6C34878D82A}">
                    <a16:rowId xmlns:a16="http://schemas.microsoft.com/office/drawing/2014/main" val="2522670481"/>
                  </a:ext>
                </a:extLst>
              </a:tr>
              <a:tr h="393203">
                <a:tc>
                  <a:txBody>
                    <a:bodyPr/>
                    <a:lstStyle/>
                    <a:p>
                      <a:r>
                        <a:rPr lang="en-IN" dirty="0">
                          <a:latin typeface="Times New Roman" panose="02020603050405020304" pitchFamily="18" charset="0"/>
                          <a:cs typeface="Times New Roman" panose="02020603050405020304" pitchFamily="18" charset="0"/>
                        </a:rPr>
                        <a:t>Hypothesis</a:t>
                      </a:r>
                    </a:p>
                  </a:txBody>
                  <a:tcPr/>
                </a:tc>
                <a:tc>
                  <a:txBody>
                    <a:bodyPr/>
                    <a:lstStyle/>
                    <a:p>
                      <a:r>
                        <a:rPr lang="en-IN" dirty="0">
                          <a:latin typeface="Times New Roman" panose="02020603050405020304" pitchFamily="18" charset="0"/>
                          <a:cs typeface="Times New Roman" panose="02020603050405020304" pitchFamily="18" charset="0"/>
                        </a:rPr>
                        <a:t>7</a:t>
                      </a:r>
                    </a:p>
                  </a:txBody>
                  <a:tcPr/>
                </a:tc>
                <a:extLst>
                  <a:ext uri="{0D108BD9-81ED-4DB2-BD59-A6C34878D82A}">
                    <a16:rowId xmlns:a16="http://schemas.microsoft.com/office/drawing/2014/main" val="1337786418"/>
                  </a:ext>
                </a:extLst>
              </a:tr>
              <a:tr h="342478">
                <a:tc>
                  <a:txBody>
                    <a:bodyPr/>
                    <a:lstStyle/>
                    <a:p>
                      <a:r>
                        <a:rPr lang="en-IN" dirty="0">
                          <a:latin typeface="Times New Roman" panose="02020603050405020304" pitchFamily="18" charset="0"/>
                          <a:cs typeface="Times New Roman" panose="02020603050405020304" pitchFamily="18" charset="0"/>
                        </a:rPr>
                        <a:t>PWM Circuit </a:t>
                      </a:r>
                    </a:p>
                  </a:txBody>
                  <a:tcPr/>
                </a:tc>
                <a:tc>
                  <a:txBody>
                    <a:bodyPr/>
                    <a:lstStyle/>
                    <a:p>
                      <a:r>
                        <a:rPr lang="en-IN" dirty="0">
                          <a:latin typeface="Times New Roman" panose="02020603050405020304" pitchFamily="18" charset="0"/>
                          <a:cs typeface="Times New Roman" panose="02020603050405020304" pitchFamily="18" charset="0"/>
                        </a:rPr>
                        <a:t>8-13</a:t>
                      </a:r>
                    </a:p>
                  </a:txBody>
                  <a:tcPr/>
                </a:tc>
                <a:extLst>
                  <a:ext uri="{0D108BD9-81ED-4DB2-BD59-A6C34878D82A}">
                    <a16:rowId xmlns:a16="http://schemas.microsoft.com/office/drawing/2014/main" val="1334348585"/>
                  </a:ext>
                </a:extLst>
              </a:tr>
              <a:tr h="393203">
                <a:tc>
                  <a:txBody>
                    <a:bodyPr/>
                    <a:lstStyle/>
                    <a:p>
                      <a:r>
                        <a:rPr lang="en-IN" dirty="0">
                          <a:latin typeface="Times New Roman" panose="02020603050405020304" pitchFamily="18" charset="0"/>
                          <a:cs typeface="Times New Roman" panose="02020603050405020304" pitchFamily="18" charset="0"/>
                        </a:rPr>
                        <a:t>Waveforms</a:t>
                      </a:r>
                    </a:p>
                  </a:txBody>
                  <a:tcPr/>
                </a:tc>
                <a:tc>
                  <a:txBody>
                    <a:bodyPr/>
                    <a:lstStyle/>
                    <a:p>
                      <a:r>
                        <a:rPr lang="en-IN" dirty="0">
                          <a:latin typeface="Times New Roman" panose="02020603050405020304" pitchFamily="18" charset="0"/>
                          <a:cs typeface="Times New Roman" panose="02020603050405020304" pitchFamily="18" charset="0"/>
                        </a:rPr>
                        <a:t>14-43</a:t>
                      </a:r>
                    </a:p>
                  </a:txBody>
                  <a:tcPr/>
                </a:tc>
                <a:extLst>
                  <a:ext uri="{0D108BD9-81ED-4DB2-BD59-A6C34878D82A}">
                    <a16:rowId xmlns:a16="http://schemas.microsoft.com/office/drawing/2014/main" val="1731905829"/>
                  </a:ext>
                </a:extLst>
              </a:tr>
              <a:tr h="393203">
                <a:tc>
                  <a:txBody>
                    <a:bodyPr/>
                    <a:lstStyle/>
                    <a:p>
                      <a:r>
                        <a:rPr lang="en-US" dirty="0" smtClean="0">
                          <a:latin typeface="Times New Roman" panose="02020603050405020304" pitchFamily="18" charset="0"/>
                          <a:cs typeface="Times New Roman" panose="02020603050405020304" pitchFamily="18" charset="0"/>
                        </a:rPr>
                        <a:t>Inductor Design</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44-50</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20103040"/>
                  </a:ext>
                </a:extLst>
              </a:tr>
              <a:tr h="393203">
                <a:tc>
                  <a:txBody>
                    <a:bodyPr/>
                    <a:lstStyle/>
                    <a:p>
                      <a:r>
                        <a:rPr lang="en-IN" dirty="0" smtClean="0">
                          <a:latin typeface="Times New Roman" panose="02020603050405020304" pitchFamily="18" charset="0"/>
                          <a:cs typeface="Times New Roman" panose="02020603050405020304" pitchFamily="18" charset="0"/>
                        </a:rPr>
                        <a:t> PV-IV</a:t>
                      </a:r>
                      <a:r>
                        <a:rPr lang="en-IN" baseline="0" dirty="0" smtClean="0">
                          <a:latin typeface="Times New Roman" panose="02020603050405020304" pitchFamily="18" charset="0"/>
                          <a:cs typeface="Times New Roman" panose="02020603050405020304" pitchFamily="18" charset="0"/>
                        </a:rPr>
                        <a:t> Characteristics</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51-52</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0004729"/>
                  </a:ext>
                </a:extLst>
              </a:tr>
              <a:tr h="393203">
                <a:tc>
                  <a:txBody>
                    <a:bodyPr/>
                    <a:lstStyle/>
                    <a:p>
                      <a:r>
                        <a:rPr lang="en-US" dirty="0" smtClean="0">
                          <a:latin typeface="Times New Roman" panose="02020603050405020304" pitchFamily="18" charset="0"/>
                          <a:cs typeface="Times New Roman" panose="02020603050405020304" pitchFamily="18" charset="0"/>
                        </a:rPr>
                        <a:t>MATLAB/Simulink Model &amp; Results</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53-54</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17201439"/>
                  </a:ext>
                </a:extLst>
              </a:tr>
              <a:tr h="393203">
                <a:tc>
                  <a:txBody>
                    <a:bodyPr/>
                    <a:lstStyle/>
                    <a:p>
                      <a:r>
                        <a:rPr lang="en-US" dirty="0" smtClean="0">
                          <a:latin typeface="Times New Roman" panose="02020603050405020304" pitchFamily="18" charset="0"/>
                          <a:cs typeface="Times New Roman" panose="02020603050405020304" pitchFamily="18" charset="0"/>
                        </a:rPr>
                        <a:t>Scope of Completion</a:t>
                      </a:r>
                      <a:endParaRPr lang="en-IN" dirty="0">
                        <a:latin typeface="Times New Roman" panose="02020603050405020304" pitchFamily="18" charset="0"/>
                        <a:cs typeface="Times New Roman" panose="02020603050405020304" pitchFamily="18" charset="0"/>
                      </a:endParaRPr>
                    </a:p>
                  </a:txBody>
                  <a:tcPr/>
                </a:tc>
                <a:tc>
                  <a:txBody>
                    <a:bodyPr/>
                    <a:lstStyle/>
                    <a:p>
                      <a:r>
                        <a:rPr lang="en-US" smtClean="0">
                          <a:latin typeface="Times New Roman" panose="02020603050405020304" pitchFamily="18" charset="0"/>
                          <a:cs typeface="Times New Roman" panose="02020603050405020304" pitchFamily="18" charset="0"/>
                        </a:rPr>
                        <a:t>55</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69273449"/>
                  </a:ext>
                </a:extLst>
              </a:tr>
            </a:tbl>
          </a:graphicData>
        </a:graphic>
      </p:graphicFrame>
      <p:sp>
        <p:nvSpPr>
          <p:cNvPr id="4" name="Date Placeholder 3">
            <a:extLst>
              <a:ext uri="{FF2B5EF4-FFF2-40B4-BE49-F238E27FC236}">
                <a16:creationId xmlns:a16="http://schemas.microsoft.com/office/drawing/2014/main" id="{B1143619-D2B9-4832-BD17-D213FD32EBC9}"/>
              </a:ext>
            </a:extLst>
          </p:cNvPr>
          <p:cNvSpPr>
            <a:spLocks noGrp="1"/>
          </p:cNvSpPr>
          <p:nvPr>
            <p:ph type="dt" sz="half" idx="10"/>
          </p:nvPr>
        </p:nvSpPr>
        <p:spPr/>
        <p:txBody>
          <a:bodyPr/>
          <a:lstStyle/>
          <a:p>
            <a:fld id="{24398BB7-083F-418F-A58E-4117D7AA71C1}" type="datetime3">
              <a:rPr lang="en-US" smtClean="0"/>
              <a:t>12 July 2021</a:t>
            </a:fld>
            <a:endParaRPr lang="en-IN"/>
          </a:p>
        </p:txBody>
      </p:sp>
      <p:sp>
        <p:nvSpPr>
          <p:cNvPr id="5" name="Footer Placeholder 4">
            <a:extLst>
              <a:ext uri="{FF2B5EF4-FFF2-40B4-BE49-F238E27FC236}">
                <a16:creationId xmlns:a16="http://schemas.microsoft.com/office/drawing/2014/main" id="{A57EC21D-8CC8-4349-AC11-69B11F514BB4}"/>
              </a:ext>
            </a:extLst>
          </p:cNvPr>
          <p:cNvSpPr>
            <a:spLocks noGrp="1"/>
          </p:cNvSpPr>
          <p:nvPr>
            <p:ph type="ftr" sz="quarter" idx="11"/>
          </p:nvPr>
        </p:nvSpPr>
        <p:spPr/>
        <p:txBody>
          <a:bodyPr/>
          <a:lstStyle/>
          <a:p>
            <a:r>
              <a:rPr lang="en-US" smtClean="0"/>
              <a:t>EEE Dept.  Raghu Engineering College  First Review </a:t>
            </a:r>
            <a:endParaRPr lang="en-IN"/>
          </a:p>
        </p:txBody>
      </p:sp>
      <p:sp>
        <p:nvSpPr>
          <p:cNvPr id="6" name="Slide Number Placeholder 5">
            <a:extLst>
              <a:ext uri="{FF2B5EF4-FFF2-40B4-BE49-F238E27FC236}">
                <a16:creationId xmlns:a16="http://schemas.microsoft.com/office/drawing/2014/main" id="{EE0BFC0A-40DC-446D-BBF3-F51E5C1313E3}"/>
              </a:ext>
            </a:extLst>
          </p:cNvPr>
          <p:cNvSpPr>
            <a:spLocks noGrp="1"/>
          </p:cNvSpPr>
          <p:nvPr>
            <p:ph type="sldNum" sz="quarter" idx="12"/>
          </p:nvPr>
        </p:nvSpPr>
        <p:spPr/>
        <p:txBody>
          <a:bodyPr/>
          <a:lstStyle/>
          <a:p>
            <a:fld id="{54E8D680-2024-4BE5-B657-20ABFEAC7F8D}" type="slidenum">
              <a:rPr lang="en-IN" smtClean="0"/>
              <a:t>2</a:t>
            </a:fld>
            <a:endParaRPr lang="en-IN"/>
          </a:p>
        </p:txBody>
      </p:sp>
    </p:spTree>
    <p:extLst>
      <p:ext uri="{BB962C8B-B14F-4D97-AF65-F5344CB8AC3E}">
        <p14:creationId xmlns:p14="http://schemas.microsoft.com/office/powerpoint/2010/main" val="12024242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7C4F5D-5541-404F-B47B-70E5421BD745}"/>
              </a:ext>
            </a:extLst>
          </p:cNvPr>
          <p:cNvSpPr>
            <a:spLocks noGrp="1"/>
          </p:cNvSpPr>
          <p:nvPr>
            <p:ph type="dt" sz="half" idx="10"/>
          </p:nvPr>
        </p:nvSpPr>
        <p:spPr/>
        <p:txBody>
          <a:bodyPr/>
          <a:lstStyle/>
          <a:p>
            <a:pPr defTabSz="457200"/>
            <a:fld id="{038A3628-52DD-43E6-9960-117D86A386E2}" type="datetime3">
              <a:rPr lang="en-US" smtClean="0">
                <a:solidFill>
                  <a:prstClr val="black">
                    <a:tint val="75000"/>
                  </a:prstClr>
                </a:solidFill>
                <a:latin typeface="Times New Roman"/>
              </a:rPr>
              <a:t>12 July 2021</a:t>
            </a:fld>
            <a:endParaRPr lang="en-US">
              <a:solidFill>
                <a:prstClr val="black">
                  <a:tint val="75000"/>
                </a:prstClr>
              </a:solidFill>
              <a:latin typeface="Times New Roman"/>
            </a:endParaRPr>
          </a:p>
        </p:txBody>
      </p:sp>
      <p:sp>
        <p:nvSpPr>
          <p:cNvPr id="3" name="Footer Placeholder 2">
            <a:extLst>
              <a:ext uri="{FF2B5EF4-FFF2-40B4-BE49-F238E27FC236}">
                <a16:creationId xmlns:a16="http://schemas.microsoft.com/office/drawing/2014/main" id="{FD10F4A7-E8A2-4853-8175-C7B26C99B731}"/>
              </a:ext>
            </a:extLst>
          </p:cNvPr>
          <p:cNvSpPr>
            <a:spLocks noGrp="1"/>
          </p:cNvSpPr>
          <p:nvPr>
            <p:ph type="ftr" sz="quarter" idx="11"/>
          </p:nvPr>
        </p:nvSpPr>
        <p:spPr/>
        <p:txBody>
          <a:bodyPr/>
          <a:lstStyle/>
          <a:p>
            <a:pPr defTabSz="457200"/>
            <a:r>
              <a:rPr lang="en-US" smtClean="0">
                <a:solidFill>
                  <a:prstClr val="black">
                    <a:tint val="75000"/>
                  </a:prstClr>
                </a:solidFill>
                <a:latin typeface="Times New Roman"/>
              </a:rPr>
              <a:t>EEE Dept.  Raghu Engineering College  First Review </a:t>
            </a:r>
            <a:endParaRPr lang="en-US">
              <a:solidFill>
                <a:prstClr val="black">
                  <a:tint val="75000"/>
                </a:prstClr>
              </a:solidFill>
              <a:latin typeface="Times New Roman"/>
            </a:endParaRPr>
          </a:p>
        </p:txBody>
      </p:sp>
      <p:sp>
        <p:nvSpPr>
          <p:cNvPr id="4" name="Slide Number Placeholder 3">
            <a:extLst>
              <a:ext uri="{FF2B5EF4-FFF2-40B4-BE49-F238E27FC236}">
                <a16:creationId xmlns:a16="http://schemas.microsoft.com/office/drawing/2014/main" id="{52BCA024-4335-4DE7-BEF0-BC9927139AC4}"/>
              </a:ext>
            </a:extLst>
          </p:cNvPr>
          <p:cNvSpPr>
            <a:spLocks noGrp="1"/>
          </p:cNvSpPr>
          <p:nvPr>
            <p:ph type="sldNum" sz="quarter" idx="12"/>
          </p:nvPr>
        </p:nvSpPr>
        <p:spPr/>
        <p:txBody>
          <a:bodyPr/>
          <a:lstStyle/>
          <a:p>
            <a:pPr defTabSz="457200"/>
            <a:fld id="{364467F6-786D-45BE-B25C-700787AE89D9}" type="slidenum">
              <a:rPr lang="en-US">
                <a:solidFill>
                  <a:prstClr val="black">
                    <a:tint val="75000"/>
                  </a:prstClr>
                </a:solidFill>
                <a:latin typeface="Times New Roman"/>
              </a:rPr>
              <a:pPr defTabSz="457200"/>
              <a:t>20</a:t>
            </a:fld>
            <a:endParaRPr lang="en-US">
              <a:solidFill>
                <a:prstClr val="black">
                  <a:tint val="75000"/>
                </a:prstClr>
              </a:solidFill>
              <a:latin typeface="Times New Roman"/>
            </a:endParaRPr>
          </a:p>
        </p:txBody>
      </p:sp>
      <p:pic>
        <p:nvPicPr>
          <p:cNvPr id="6" name="Picture 5">
            <a:extLst>
              <a:ext uri="{FF2B5EF4-FFF2-40B4-BE49-F238E27FC236}">
                <a16:creationId xmlns:a16="http://schemas.microsoft.com/office/drawing/2014/main" id="{3B54E463-1A48-4C0E-9B8E-92E875A99D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0255" y="136524"/>
            <a:ext cx="8824097" cy="5294458"/>
          </a:xfrm>
          <a:prstGeom prst="rect">
            <a:avLst/>
          </a:prstGeom>
        </p:spPr>
      </p:pic>
      <p:sp>
        <p:nvSpPr>
          <p:cNvPr id="7" name="TextBox 6">
            <a:extLst>
              <a:ext uri="{FF2B5EF4-FFF2-40B4-BE49-F238E27FC236}">
                <a16:creationId xmlns:a16="http://schemas.microsoft.com/office/drawing/2014/main" id="{636D52B4-E7FC-4DDE-907A-741A2A0DABF2}"/>
              </a:ext>
            </a:extLst>
          </p:cNvPr>
          <p:cNvSpPr txBox="1"/>
          <p:nvPr/>
        </p:nvSpPr>
        <p:spPr>
          <a:xfrm>
            <a:off x="1524000" y="5786937"/>
            <a:ext cx="9144000" cy="369332"/>
          </a:xfrm>
          <a:prstGeom prst="rect">
            <a:avLst/>
          </a:prstGeom>
          <a:noFill/>
        </p:spPr>
        <p:txBody>
          <a:bodyPr wrap="square" rtlCol="0">
            <a:spAutoFit/>
          </a:bodyPr>
          <a:lstStyle/>
          <a:p>
            <a:pPr algn="ctr" defTabSz="457200"/>
            <a:r>
              <a:rPr lang="en-US" b="1" dirty="0">
                <a:solidFill>
                  <a:prstClr val="black"/>
                </a:solidFill>
                <a:latin typeface="Times New Roman"/>
              </a:rPr>
              <a:t>Fig.10. waveform of PMW circuit at duty cycle of 77.4%</a:t>
            </a:r>
          </a:p>
        </p:txBody>
      </p:sp>
    </p:spTree>
    <p:extLst>
      <p:ext uri="{BB962C8B-B14F-4D97-AF65-F5344CB8AC3E}">
        <p14:creationId xmlns:p14="http://schemas.microsoft.com/office/powerpoint/2010/main" val="20316916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45A1E3-4BB5-4B0F-B21D-489D6E06A4FB}"/>
              </a:ext>
            </a:extLst>
          </p:cNvPr>
          <p:cNvSpPr>
            <a:spLocks noGrp="1"/>
          </p:cNvSpPr>
          <p:nvPr>
            <p:ph type="dt" sz="half" idx="10"/>
          </p:nvPr>
        </p:nvSpPr>
        <p:spPr/>
        <p:txBody>
          <a:bodyPr/>
          <a:lstStyle/>
          <a:p>
            <a:pPr defTabSz="457200"/>
            <a:fld id="{B9B3156C-47F5-44CB-BADD-48C941507B8B}" type="datetime3">
              <a:rPr lang="en-US" smtClean="0">
                <a:solidFill>
                  <a:prstClr val="black">
                    <a:tint val="75000"/>
                  </a:prstClr>
                </a:solidFill>
                <a:latin typeface="Times New Roman"/>
              </a:rPr>
              <a:t>12 July 2021</a:t>
            </a:fld>
            <a:endParaRPr lang="en-US">
              <a:solidFill>
                <a:prstClr val="black">
                  <a:tint val="75000"/>
                </a:prstClr>
              </a:solidFill>
              <a:latin typeface="Times New Roman"/>
            </a:endParaRPr>
          </a:p>
        </p:txBody>
      </p:sp>
      <p:sp>
        <p:nvSpPr>
          <p:cNvPr id="3" name="Footer Placeholder 2">
            <a:extLst>
              <a:ext uri="{FF2B5EF4-FFF2-40B4-BE49-F238E27FC236}">
                <a16:creationId xmlns:a16="http://schemas.microsoft.com/office/drawing/2014/main" id="{C2DB94EB-B921-48EC-85AF-3860EC44E055}"/>
              </a:ext>
            </a:extLst>
          </p:cNvPr>
          <p:cNvSpPr>
            <a:spLocks noGrp="1"/>
          </p:cNvSpPr>
          <p:nvPr>
            <p:ph type="ftr" sz="quarter" idx="11"/>
          </p:nvPr>
        </p:nvSpPr>
        <p:spPr/>
        <p:txBody>
          <a:bodyPr/>
          <a:lstStyle/>
          <a:p>
            <a:pPr defTabSz="457200"/>
            <a:r>
              <a:rPr lang="en-US" smtClean="0">
                <a:solidFill>
                  <a:prstClr val="black">
                    <a:tint val="75000"/>
                  </a:prstClr>
                </a:solidFill>
                <a:latin typeface="Times New Roman"/>
              </a:rPr>
              <a:t>EEE Dept.  Raghu Engineering College  First Review </a:t>
            </a:r>
            <a:endParaRPr lang="en-US">
              <a:solidFill>
                <a:prstClr val="black">
                  <a:tint val="75000"/>
                </a:prstClr>
              </a:solidFill>
              <a:latin typeface="Times New Roman"/>
            </a:endParaRPr>
          </a:p>
        </p:txBody>
      </p:sp>
      <p:sp>
        <p:nvSpPr>
          <p:cNvPr id="4" name="Slide Number Placeholder 3">
            <a:extLst>
              <a:ext uri="{FF2B5EF4-FFF2-40B4-BE49-F238E27FC236}">
                <a16:creationId xmlns:a16="http://schemas.microsoft.com/office/drawing/2014/main" id="{74568035-4D95-4656-9BD3-46E80088DECE}"/>
              </a:ext>
            </a:extLst>
          </p:cNvPr>
          <p:cNvSpPr>
            <a:spLocks noGrp="1"/>
          </p:cNvSpPr>
          <p:nvPr>
            <p:ph type="sldNum" sz="quarter" idx="12"/>
          </p:nvPr>
        </p:nvSpPr>
        <p:spPr/>
        <p:txBody>
          <a:bodyPr/>
          <a:lstStyle/>
          <a:p>
            <a:pPr defTabSz="457200"/>
            <a:fld id="{364467F6-786D-45BE-B25C-700787AE89D9}" type="slidenum">
              <a:rPr lang="en-US">
                <a:solidFill>
                  <a:prstClr val="black">
                    <a:tint val="75000"/>
                  </a:prstClr>
                </a:solidFill>
                <a:latin typeface="Times New Roman"/>
              </a:rPr>
              <a:pPr defTabSz="457200"/>
              <a:t>21</a:t>
            </a:fld>
            <a:endParaRPr lang="en-US">
              <a:solidFill>
                <a:prstClr val="black">
                  <a:tint val="75000"/>
                </a:prstClr>
              </a:solidFill>
              <a:latin typeface="Times New Roman"/>
            </a:endParaRPr>
          </a:p>
        </p:txBody>
      </p:sp>
      <p:pic>
        <p:nvPicPr>
          <p:cNvPr id="6" name="Picture 5">
            <a:extLst>
              <a:ext uri="{FF2B5EF4-FFF2-40B4-BE49-F238E27FC236}">
                <a16:creationId xmlns:a16="http://schemas.microsoft.com/office/drawing/2014/main" id="{6D3FF60B-E00E-43B5-A23D-73A1FD7EF6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0255" y="136524"/>
            <a:ext cx="8783781" cy="5270269"/>
          </a:xfrm>
          <a:prstGeom prst="rect">
            <a:avLst/>
          </a:prstGeom>
        </p:spPr>
      </p:pic>
      <p:sp>
        <p:nvSpPr>
          <p:cNvPr id="7" name="TextBox 6">
            <a:extLst>
              <a:ext uri="{FF2B5EF4-FFF2-40B4-BE49-F238E27FC236}">
                <a16:creationId xmlns:a16="http://schemas.microsoft.com/office/drawing/2014/main" id="{D925B593-70F0-4659-B0A3-A4149120F3E5}"/>
              </a:ext>
            </a:extLst>
          </p:cNvPr>
          <p:cNvSpPr txBox="1"/>
          <p:nvPr/>
        </p:nvSpPr>
        <p:spPr>
          <a:xfrm>
            <a:off x="1524000" y="5786937"/>
            <a:ext cx="9144000" cy="369332"/>
          </a:xfrm>
          <a:prstGeom prst="rect">
            <a:avLst/>
          </a:prstGeom>
          <a:noFill/>
        </p:spPr>
        <p:txBody>
          <a:bodyPr wrap="square" rtlCol="0">
            <a:spAutoFit/>
          </a:bodyPr>
          <a:lstStyle/>
          <a:p>
            <a:pPr algn="ctr" defTabSz="457200"/>
            <a:r>
              <a:rPr lang="en-US" b="1" dirty="0">
                <a:solidFill>
                  <a:prstClr val="black"/>
                </a:solidFill>
                <a:latin typeface="Times New Roman"/>
              </a:rPr>
              <a:t>Fig.11. waveform of PMW circuit at duty cycle of 77.9%</a:t>
            </a:r>
          </a:p>
        </p:txBody>
      </p:sp>
    </p:spTree>
    <p:extLst>
      <p:ext uri="{BB962C8B-B14F-4D97-AF65-F5344CB8AC3E}">
        <p14:creationId xmlns:p14="http://schemas.microsoft.com/office/powerpoint/2010/main" val="40918292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EAB190-9E8A-4A4B-9B11-D7771270BD89}"/>
              </a:ext>
            </a:extLst>
          </p:cNvPr>
          <p:cNvSpPr>
            <a:spLocks noGrp="1"/>
          </p:cNvSpPr>
          <p:nvPr>
            <p:ph type="dt" sz="half" idx="10"/>
          </p:nvPr>
        </p:nvSpPr>
        <p:spPr/>
        <p:txBody>
          <a:bodyPr/>
          <a:lstStyle/>
          <a:p>
            <a:pPr defTabSz="457200"/>
            <a:fld id="{186CFA32-83D3-4083-8640-84BF9B6E2C1F}" type="datetime3">
              <a:rPr lang="en-US" smtClean="0">
                <a:solidFill>
                  <a:prstClr val="black">
                    <a:tint val="75000"/>
                  </a:prstClr>
                </a:solidFill>
                <a:latin typeface="Times New Roman"/>
              </a:rPr>
              <a:t>12 July 2021</a:t>
            </a:fld>
            <a:endParaRPr lang="en-US">
              <a:solidFill>
                <a:prstClr val="black">
                  <a:tint val="75000"/>
                </a:prstClr>
              </a:solidFill>
              <a:latin typeface="Times New Roman"/>
            </a:endParaRPr>
          </a:p>
        </p:txBody>
      </p:sp>
      <p:sp>
        <p:nvSpPr>
          <p:cNvPr id="3" name="Footer Placeholder 2">
            <a:extLst>
              <a:ext uri="{FF2B5EF4-FFF2-40B4-BE49-F238E27FC236}">
                <a16:creationId xmlns:a16="http://schemas.microsoft.com/office/drawing/2014/main" id="{873FCCBA-1795-4255-B29A-D9C2066BED23}"/>
              </a:ext>
            </a:extLst>
          </p:cNvPr>
          <p:cNvSpPr>
            <a:spLocks noGrp="1"/>
          </p:cNvSpPr>
          <p:nvPr>
            <p:ph type="ftr" sz="quarter" idx="11"/>
          </p:nvPr>
        </p:nvSpPr>
        <p:spPr/>
        <p:txBody>
          <a:bodyPr/>
          <a:lstStyle/>
          <a:p>
            <a:pPr defTabSz="457200"/>
            <a:r>
              <a:rPr lang="en-US" smtClean="0">
                <a:solidFill>
                  <a:prstClr val="black">
                    <a:tint val="75000"/>
                  </a:prstClr>
                </a:solidFill>
                <a:latin typeface="Times New Roman"/>
              </a:rPr>
              <a:t>EEE Dept.  Raghu Engineering College  First Review </a:t>
            </a:r>
            <a:endParaRPr lang="en-US">
              <a:solidFill>
                <a:prstClr val="black">
                  <a:tint val="75000"/>
                </a:prstClr>
              </a:solidFill>
              <a:latin typeface="Times New Roman"/>
            </a:endParaRPr>
          </a:p>
        </p:txBody>
      </p:sp>
      <p:sp>
        <p:nvSpPr>
          <p:cNvPr id="4" name="Slide Number Placeholder 3">
            <a:extLst>
              <a:ext uri="{FF2B5EF4-FFF2-40B4-BE49-F238E27FC236}">
                <a16:creationId xmlns:a16="http://schemas.microsoft.com/office/drawing/2014/main" id="{CCEA815B-1174-419B-B96F-62AAF3D7771E}"/>
              </a:ext>
            </a:extLst>
          </p:cNvPr>
          <p:cNvSpPr>
            <a:spLocks noGrp="1"/>
          </p:cNvSpPr>
          <p:nvPr>
            <p:ph type="sldNum" sz="quarter" idx="12"/>
          </p:nvPr>
        </p:nvSpPr>
        <p:spPr/>
        <p:txBody>
          <a:bodyPr/>
          <a:lstStyle/>
          <a:p>
            <a:pPr defTabSz="457200"/>
            <a:fld id="{364467F6-786D-45BE-B25C-700787AE89D9}" type="slidenum">
              <a:rPr lang="en-US">
                <a:solidFill>
                  <a:prstClr val="black">
                    <a:tint val="75000"/>
                  </a:prstClr>
                </a:solidFill>
                <a:latin typeface="Times New Roman"/>
              </a:rPr>
              <a:pPr defTabSz="457200"/>
              <a:t>22</a:t>
            </a:fld>
            <a:endParaRPr lang="en-US">
              <a:solidFill>
                <a:prstClr val="black">
                  <a:tint val="75000"/>
                </a:prstClr>
              </a:solidFill>
              <a:latin typeface="Times New Roman"/>
            </a:endParaRPr>
          </a:p>
        </p:txBody>
      </p:sp>
      <p:pic>
        <p:nvPicPr>
          <p:cNvPr id="6" name="Picture 5">
            <a:extLst>
              <a:ext uri="{FF2B5EF4-FFF2-40B4-BE49-F238E27FC236}">
                <a16:creationId xmlns:a16="http://schemas.microsoft.com/office/drawing/2014/main" id="{140168F4-D983-4184-854A-0817F89DD1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1818" y="136524"/>
            <a:ext cx="8754823" cy="5252894"/>
          </a:xfrm>
          <a:prstGeom prst="rect">
            <a:avLst/>
          </a:prstGeom>
        </p:spPr>
      </p:pic>
      <p:sp>
        <p:nvSpPr>
          <p:cNvPr id="7" name="TextBox 6">
            <a:extLst>
              <a:ext uri="{FF2B5EF4-FFF2-40B4-BE49-F238E27FC236}">
                <a16:creationId xmlns:a16="http://schemas.microsoft.com/office/drawing/2014/main" id="{71B4DF36-D664-4A0B-ADDF-BC245CB52948}"/>
              </a:ext>
            </a:extLst>
          </p:cNvPr>
          <p:cNvSpPr txBox="1"/>
          <p:nvPr/>
        </p:nvSpPr>
        <p:spPr>
          <a:xfrm>
            <a:off x="1524000" y="5786937"/>
            <a:ext cx="9144000" cy="369332"/>
          </a:xfrm>
          <a:prstGeom prst="rect">
            <a:avLst/>
          </a:prstGeom>
          <a:noFill/>
        </p:spPr>
        <p:txBody>
          <a:bodyPr wrap="square" rtlCol="0">
            <a:spAutoFit/>
          </a:bodyPr>
          <a:lstStyle/>
          <a:p>
            <a:pPr algn="ctr" defTabSz="457200"/>
            <a:r>
              <a:rPr lang="en-US" b="1" dirty="0">
                <a:solidFill>
                  <a:prstClr val="black"/>
                </a:solidFill>
                <a:latin typeface="Times New Roman"/>
              </a:rPr>
              <a:t>Fig.12. waveform of PMW circuit at duty cycle of 78.7%</a:t>
            </a:r>
          </a:p>
        </p:txBody>
      </p:sp>
    </p:spTree>
    <p:extLst>
      <p:ext uri="{BB962C8B-B14F-4D97-AF65-F5344CB8AC3E}">
        <p14:creationId xmlns:p14="http://schemas.microsoft.com/office/powerpoint/2010/main" val="2716926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1EA719-4F41-466A-8B2D-8165A4284FB9}"/>
              </a:ext>
            </a:extLst>
          </p:cNvPr>
          <p:cNvSpPr>
            <a:spLocks noGrp="1"/>
          </p:cNvSpPr>
          <p:nvPr>
            <p:ph type="dt" sz="half" idx="10"/>
          </p:nvPr>
        </p:nvSpPr>
        <p:spPr/>
        <p:txBody>
          <a:bodyPr/>
          <a:lstStyle/>
          <a:p>
            <a:pPr defTabSz="457200"/>
            <a:fld id="{46C11A9E-F062-4F62-972C-34B69A4AB317}" type="datetime3">
              <a:rPr lang="en-US" smtClean="0">
                <a:solidFill>
                  <a:prstClr val="black">
                    <a:tint val="75000"/>
                  </a:prstClr>
                </a:solidFill>
                <a:latin typeface="Times New Roman"/>
              </a:rPr>
              <a:t>12 July 2021</a:t>
            </a:fld>
            <a:endParaRPr lang="en-US">
              <a:solidFill>
                <a:prstClr val="black">
                  <a:tint val="75000"/>
                </a:prstClr>
              </a:solidFill>
              <a:latin typeface="Times New Roman"/>
            </a:endParaRPr>
          </a:p>
        </p:txBody>
      </p:sp>
      <p:sp>
        <p:nvSpPr>
          <p:cNvPr id="3" name="Footer Placeholder 2">
            <a:extLst>
              <a:ext uri="{FF2B5EF4-FFF2-40B4-BE49-F238E27FC236}">
                <a16:creationId xmlns:a16="http://schemas.microsoft.com/office/drawing/2014/main" id="{ED4E972D-3CE9-4C8E-8080-1BC83B7561E8}"/>
              </a:ext>
            </a:extLst>
          </p:cNvPr>
          <p:cNvSpPr>
            <a:spLocks noGrp="1"/>
          </p:cNvSpPr>
          <p:nvPr>
            <p:ph type="ftr" sz="quarter" idx="11"/>
          </p:nvPr>
        </p:nvSpPr>
        <p:spPr/>
        <p:txBody>
          <a:bodyPr/>
          <a:lstStyle/>
          <a:p>
            <a:pPr defTabSz="457200"/>
            <a:r>
              <a:rPr lang="en-US" smtClean="0">
                <a:solidFill>
                  <a:prstClr val="black">
                    <a:tint val="75000"/>
                  </a:prstClr>
                </a:solidFill>
                <a:latin typeface="Times New Roman"/>
              </a:rPr>
              <a:t>EEE Dept.  Raghu Engineering College  First Review </a:t>
            </a:r>
            <a:endParaRPr lang="en-US">
              <a:solidFill>
                <a:prstClr val="black">
                  <a:tint val="75000"/>
                </a:prstClr>
              </a:solidFill>
              <a:latin typeface="Times New Roman"/>
            </a:endParaRPr>
          </a:p>
        </p:txBody>
      </p:sp>
      <p:sp>
        <p:nvSpPr>
          <p:cNvPr id="4" name="Slide Number Placeholder 3">
            <a:extLst>
              <a:ext uri="{FF2B5EF4-FFF2-40B4-BE49-F238E27FC236}">
                <a16:creationId xmlns:a16="http://schemas.microsoft.com/office/drawing/2014/main" id="{2C4FEF36-1EB1-477F-9E47-C3EE03C7F68C}"/>
              </a:ext>
            </a:extLst>
          </p:cNvPr>
          <p:cNvSpPr>
            <a:spLocks noGrp="1"/>
          </p:cNvSpPr>
          <p:nvPr>
            <p:ph type="sldNum" sz="quarter" idx="12"/>
          </p:nvPr>
        </p:nvSpPr>
        <p:spPr/>
        <p:txBody>
          <a:bodyPr/>
          <a:lstStyle/>
          <a:p>
            <a:pPr defTabSz="457200"/>
            <a:fld id="{364467F6-786D-45BE-B25C-700787AE89D9}" type="slidenum">
              <a:rPr lang="en-US">
                <a:solidFill>
                  <a:prstClr val="black">
                    <a:tint val="75000"/>
                  </a:prstClr>
                </a:solidFill>
                <a:latin typeface="Times New Roman"/>
              </a:rPr>
              <a:pPr defTabSz="457200"/>
              <a:t>23</a:t>
            </a:fld>
            <a:endParaRPr lang="en-US">
              <a:solidFill>
                <a:prstClr val="black">
                  <a:tint val="75000"/>
                </a:prstClr>
              </a:solidFill>
              <a:latin typeface="Times New Roman"/>
            </a:endParaRPr>
          </a:p>
        </p:txBody>
      </p:sp>
      <p:pic>
        <p:nvPicPr>
          <p:cNvPr id="6" name="Picture 5">
            <a:extLst>
              <a:ext uri="{FF2B5EF4-FFF2-40B4-BE49-F238E27FC236}">
                <a16:creationId xmlns:a16="http://schemas.microsoft.com/office/drawing/2014/main" id="{08D1BDDB-719F-4D4A-93ED-F9696D75B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0255" y="136524"/>
            <a:ext cx="8801005" cy="5280603"/>
          </a:xfrm>
          <a:prstGeom prst="rect">
            <a:avLst/>
          </a:prstGeom>
        </p:spPr>
      </p:pic>
      <p:sp>
        <p:nvSpPr>
          <p:cNvPr id="7" name="TextBox 6">
            <a:extLst>
              <a:ext uri="{FF2B5EF4-FFF2-40B4-BE49-F238E27FC236}">
                <a16:creationId xmlns:a16="http://schemas.microsoft.com/office/drawing/2014/main" id="{3E659202-3F64-40FC-9526-8018ACFFEB14}"/>
              </a:ext>
            </a:extLst>
          </p:cNvPr>
          <p:cNvSpPr txBox="1"/>
          <p:nvPr/>
        </p:nvSpPr>
        <p:spPr>
          <a:xfrm>
            <a:off x="1524000" y="5786937"/>
            <a:ext cx="9144000" cy="369332"/>
          </a:xfrm>
          <a:prstGeom prst="rect">
            <a:avLst/>
          </a:prstGeom>
          <a:noFill/>
        </p:spPr>
        <p:txBody>
          <a:bodyPr wrap="square" rtlCol="0">
            <a:spAutoFit/>
          </a:bodyPr>
          <a:lstStyle/>
          <a:p>
            <a:pPr algn="ctr" defTabSz="457200"/>
            <a:r>
              <a:rPr lang="en-US" b="1" dirty="0">
                <a:solidFill>
                  <a:prstClr val="black"/>
                </a:solidFill>
                <a:latin typeface="Times New Roman"/>
              </a:rPr>
              <a:t>Fig.13. waveform of PMW circuit at duty cycle of 79.2%</a:t>
            </a:r>
          </a:p>
        </p:txBody>
      </p:sp>
    </p:spTree>
    <p:extLst>
      <p:ext uri="{BB962C8B-B14F-4D97-AF65-F5344CB8AC3E}">
        <p14:creationId xmlns:p14="http://schemas.microsoft.com/office/powerpoint/2010/main" val="42817489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D446D6-5841-40B2-8E1F-700F57B41779}"/>
              </a:ext>
            </a:extLst>
          </p:cNvPr>
          <p:cNvSpPr>
            <a:spLocks noGrp="1"/>
          </p:cNvSpPr>
          <p:nvPr>
            <p:ph type="dt" sz="half" idx="10"/>
          </p:nvPr>
        </p:nvSpPr>
        <p:spPr/>
        <p:txBody>
          <a:bodyPr/>
          <a:lstStyle/>
          <a:p>
            <a:pPr defTabSz="457200"/>
            <a:fld id="{C0FFC759-0E2A-4D66-B8F6-0EFC13ABFE0D}" type="datetime3">
              <a:rPr lang="en-US" smtClean="0">
                <a:solidFill>
                  <a:prstClr val="black">
                    <a:tint val="75000"/>
                  </a:prstClr>
                </a:solidFill>
                <a:latin typeface="Times New Roman"/>
              </a:rPr>
              <a:t>12 July 2021</a:t>
            </a:fld>
            <a:endParaRPr lang="en-US">
              <a:solidFill>
                <a:prstClr val="black">
                  <a:tint val="75000"/>
                </a:prstClr>
              </a:solidFill>
              <a:latin typeface="Times New Roman"/>
            </a:endParaRPr>
          </a:p>
        </p:txBody>
      </p:sp>
      <p:sp>
        <p:nvSpPr>
          <p:cNvPr id="3" name="Footer Placeholder 2">
            <a:extLst>
              <a:ext uri="{FF2B5EF4-FFF2-40B4-BE49-F238E27FC236}">
                <a16:creationId xmlns:a16="http://schemas.microsoft.com/office/drawing/2014/main" id="{A3456B40-0CA4-4649-AD93-DE4FC7D44405}"/>
              </a:ext>
            </a:extLst>
          </p:cNvPr>
          <p:cNvSpPr>
            <a:spLocks noGrp="1"/>
          </p:cNvSpPr>
          <p:nvPr>
            <p:ph type="ftr" sz="quarter" idx="11"/>
          </p:nvPr>
        </p:nvSpPr>
        <p:spPr/>
        <p:txBody>
          <a:bodyPr/>
          <a:lstStyle/>
          <a:p>
            <a:pPr defTabSz="457200"/>
            <a:r>
              <a:rPr lang="en-US" smtClean="0">
                <a:solidFill>
                  <a:prstClr val="black">
                    <a:tint val="75000"/>
                  </a:prstClr>
                </a:solidFill>
                <a:latin typeface="Times New Roman"/>
              </a:rPr>
              <a:t>EEE Dept.  Raghu Engineering College  First Review </a:t>
            </a:r>
            <a:endParaRPr lang="en-US">
              <a:solidFill>
                <a:prstClr val="black">
                  <a:tint val="75000"/>
                </a:prstClr>
              </a:solidFill>
              <a:latin typeface="Times New Roman"/>
            </a:endParaRPr>
          </a:p>
        </p:txBody>
      </p:sp>
      <p:sp>
        <p:nvSpPr>
          <p:cNvPr id="4" name="Slide Number Placeholder 3">
            <a:extLst>
              <a:ext uri="{FF2B5EF4-FFF2-40B4-BE49-F238E27FC236}">
                <a16:creationId xmlns:a16="http://schemas.microsoft.com/office/drawing/2014/main" id="{1781295F-1131-42A6-B152-00613A8E085C}"/>
              </a:ext>
            </a:extLst>
          </p:cNvPr>
          <p:cNvSpPr>
            <a:spLocks noGrp="1"/>
          </p:cNvSpPr>
          <p:nvPr>
            <p:ph type="sldNum" sz="quarter" idx="12"/>
          </p:nvPr>
        </p:nvSpPr>
        <p:spPr/>
        <p:txBody>
          <a:bodyPr/>
          <a:lstStyle/>
          <a:p>
            <a:pPr defTabSz="457200"/>
            <a:fld id="{364467F6-786D-45BE-B25C-700787AE89D9}" type="slidenum">
              <a:rPr lang="en-US">
                <a:solidFill>
                  <a:prstClr val="black">
                    <a:tint val="75000"/>
                  </a:prstClr>
                </a:solidFill>
                <a:latin typeface="Times New Roman"/>
              </a:rPr>
              <a:pPr defTabSz="457200"/>
              <a:t>24</a:t>
            </a:fld>
            <a:endParaRPr lang="en-US">
              <a:solidFill>
                <a:prstClr val="black">
                  <a:tint val="75000"/>
                </a:prstClr>
              </a:solidFill>
              <a:latin typeface="Times New Roman"/>
            </a:endParaRPr>
          </a:p>
        </p:txBody>
      </p:sp>
      <p:pic>
        <p:nvPicPr>
          <p:cNvPr id="6" name="Picture 5">
            <a:extLst>
              <a:ext uri="{FF2B5EF4-FFF2-40B4-BE49-F238E27FC236}">
                <a16:creationId xmlns:a16="http://schemas.microsoft.com/office/drawing/2014/main" id="{47F70DA3-F6EA-4B6A-9112-1826D4DAE8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4110" y="136524"/>
            <a:ext cx="8777915" cy="5266749"/>
          </a:xfrm>
          <a:prstGeom prst="rect">
            <a:avLst/>
          </a:prstGeom>
        </p:spPr>
      </p:pic>
      <p:sp>
        <p:nvSpPr>
          <p:cNvPr id="7" name="TextBox 6">
            <a:extLst>
              <a:ext uri="{FF2B5EF4-FFF2-40B4-BE49-F238E27FC236}">
                <a16:creationId xmlns:a16="http://schemas.microsoft.com/office/drawing/2014/main" id="{C3CF2B2C-58FA-4019-AD38-E2F94FD534D8}"/>
              </a:ext>
            </a:extLst>
          </p:cNvPr>
          <p:cNvSpPr txBox="1"/>
          <p:nvPr/>
        </p:nvSpPr>
        <p:spPr>
          <a:xfrm>
            <a:off x="1524000" y="5786937"/>
            <a:ext cx="9144000" cy="369332"/>
          </a:xfrm>
          <a:prstGeom prst="rect">
            <a:avLst/>
          </a:prstGeom>
          <a:noFill/>
        </p:spPr>
        <p:txBody>
          <a:bodyPr wrap="square" rtlCol="0">
            <a:spAutoFit/>
          </a:bodyPr>
          <a:lstStyle/>
          <a:p>
            <a:pPr algn="ctr" defTabSz="457200"/>
            <a:r>
              <a:rPr lang="en-US" b="1" dirty="0">
                <a:solidFill>
                  <a:prstClr val="black"/>
                </a:solidFill>
                <a:latin typeface="Times New Roman"/>
              </a:rPr>
              <a:t>Fig.14. waveform of PMW circuit at duty cycle of 79.8%</a:t>
            </a:r>
          </a:p>
        </p:txBody>
      </p:sp>
    </p:spTree>
    <p:extLst>
      <p:ext uri="{BB962C8B-B14F-4D97-AF65-F5344CB8AC3E}">
        <p14:creationId xmlns:p14="http://schemas.microsoft.com/office/powerpoint/2010/main" val="37742105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D0E1E0-6F21-445A-AD07-032BA2E842F0}"/>
              </a:ext>
            </a:extLst>
          </p:cNvPr>
          <p:cNvSpPr>
            <a:spLocks noGrp="1"/>
          </p:cNvSpPr>
          <p:nvPr>
            <p:ph type="dt" sz="half" idx="10"/>
          </p:nvPr>
        </p:nvSpPr>
        <p:spPr/>
        <p:txBody>
          <a:bodyPr/>
          <a:lstStyle/>
          <a:p>
            <a:pPr defTabSz="457200"/>
            <a:fld id="{3B9A6B8E-D69D-4F4B-B659-228111FE0314}" type="datetime3">
              <a:rPr lang="en-US" smtClean="0">
                <a:solidFill>
                  <a:prstClr val="black">
                    <a:tint val="75000"/>
                  </a:prstClr>
                </a:solidFill>
                <a:latin typeface="Times New Roman"/>
              </a:rPr>
              <a:t>12 July 2021</a:t>
            </a:fld>
            <a:endParaRPr lang="en-US">
              <a:solidFill>
                <a:prstClr val="black">
                  <a:tint val="75000"/>
                </a:prstClr>
              </a:solidFill>
              <a:latin typeface="Times New Roman"/>
            </a:endParaRPr>
          </a:p>
        </p:txBody>
      </p:sp>
      <p:sp>
        <p:nvSpPr>
          <p:cNvPr id="3" name="Footer Placeholder 2">
            <a:extLst>
              <a:ext uri="{FF2B5EF4-FFF2-40B4-BE49-F238E27FC236}">
                <a16:creationId xmlns:a16="http://schemas.microsoft.com/office/drawing/2014/main" id="{B8622667-D3BB-49CF-AD29-A45BC5D6CB66}"/>
              </a:ext>
            </a:extLst>
          </p:cNvPr>
          <p:cNvSpPr>
            <a:spLocks noGrp="1"/>
          </p:cNvSpPr>
          <p:nvPr>
            <p:ph type="ftr" sz="quarter" idx="11"/>
          </p:nvPr>
        </p:nvSpPr>
        <p:spPr/>
        <p:txBody>
          <a:bodyPr/>
          <a:lstStyle/>
          <a:p>
            <a:pPr defTabSz="457200"/>
            <a:r>
              <a:rPr lang="en-US" smtClean="0">
                <a:solidFill>
                  <a:prstClr val="black">
                    <a:tint val="75000"/>
                  </a:prstClr>
                </a:solidFill>
                <a:latin typeface="Times New Roman"/>
              </a:rPr>
              <a:t>EEE Dept.  Raghu Engineering College  First Review </a:t>
            </a:r>
            <a:endParaRPr lang="en-US">
              <a:solidFill>
                <a:prstClr val="black">
                  <a:tint val="75000"/>
                </a:prstClr>
              </a:solidFill>
              <a:latin typeface="Times New Roman"/>
            </a:endParaRPr>
          </a:p>
        </p:txBody>
      </p:sp>
      <p:sp>
        <p:nvSpPr>
          <p:cNvPr id="4" name="Slide Number Placeholder 3">
            <a:extLst>
              <a:ext uri="{FF2B5EF4-FFF2-40B4-BE49-F238E27FC236}">
                <a16:creationId xmlns:a16="http://schemas.microsoft.com/office/drawing/2014/main" id="{76D234C8-3587-4705-8326-E2C94BFDB3F4}"/>
              </a:ext>
            </a:extLst>
          </p:cNvPr>
          <p:cNvSpPr>
            <a:spLocks noGrp="1"/>
          </p:cNvSpPr>
          <p:nvPr>
            <p:ph type="sldNum" sz="quarter" idx="12"/>
          </p:nvPr>
        </p:nvSpPr>
        <p:spPr/>
        <p:txBody>
          <a:bodyPr/>
          <a:lstStyle/>
          <a:p>
            <a:pPr defTabSz="457200"/>
            <a:fld id="{364467F6-786D-45BE-B25C-700787AE89D9}" type="slidenum">
              <a:rPr lang="en-US">
                <a:solidFill>
                  <a:prstClr val="black">
                    <a:tint val="75000"/>
                  </a:prstClr>
                </a:solidFill>
                <a:latin typeface="Times New Roman"/>
              </a:rPr>
              <a:pPr defTabSz="457200"/>
              <a:t>25</a:t>
            </a:fld>
            <a:endParaRPr lang="en-US">
              <a:solidFill>
                <a:prstClr val="black">
                  <a:tint val="75000"/>
                </a:prstClr>
              </a:solidFill>
              <a:latin typeface="Times New Roman"/>
            </a:endParaRPr>
          </a:p>
        </p:txBody>
      </p:sp>
      <p:pic>
        <p:nvPicPr>
          <p:cNvPr id="6" name="Picture 5">
            <a:extLst>
              <a:ext uri="{FF2B5EF4-FFF2-40B4-BE49-F238E27FC236}">
                <a16:creationId xmlns:a16="http://schemas.microsoft.com/office/drawing/2014/main" id="{548F5085-AF43-4C67-8A17-F0D5D6EF93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7964" y="136524"/>
            <a:ext cx="8731733" cy="5239040"/>
          </a:xfrm>
          <a:prstGeom prst="rect">
            <a:avLst/>
          </a:prstGeom>
        </p:spPr>
      </p:pic>
      <p:sp>
        <p:nvSpPr>
          <p:cNvPr id="7" name="TextBox 6">
            <a:extLst>
              <a:ext uri="{FF2B5EF4-FFF2-40B4-BE49-F238E27FC236}">
                <a16:creationId xmlns:a16="http://schemas.microsoft.com/office/drawing/2014/main" id="{47C5CD7A-BCE2-4041-9D05-CAD2E48247CB}"/>
              </a:ext>
            </a:extLst>
          </p:cNvPr>
          <p:cNvSpPr txBox="1"/>
          <p:nvPr/>
        </p:nvSpPr>
        <p:spPr>
          <a:xfrm>
            <a:off x="1524000" y="5786937"/>
            <a:ext cx="9144000" cy="369332"/>
          </a:xfrm>
          <a:prstGeom prst="rect">
            <a:avLst/>
          </a:prstGeom>
          <a:noFill/>
        </p:spPr>
        <p:txBody>
          <a:bodyPr wrap="square" rtlCol="0">
            <a:spAutoFit/>
          </a:bodyPr>
          <a:lstStyle/>
          <a:p>
            <a:pPr algn="ctr" defTabSz="457200"/>
            <a:r>
              <a:rPr lang="en-US" b="1" dirty="0">
                <a:solidFill>
                  <a:prstClr val="black"/>
                </a:solidFill>
                <a:latin typeface="Times New Roman"/>
              </a:rPr>
              <a:t>Fig.15. waveform of PMW circuit at duty cycle of 80.2%</a:t>
            </a:r>
          </a:p>
        </p:txBody>
      </p:sp>
    </p:spTree>
    <p:extLst>
      <p:ext uri="{BB962C8B-B14F-4D97-AF65-F5344CB8AC3E}">
        <p14:creationId xmlns:p14="http://schemas.microsoft.com/office/powerpoint/2010/main" val="1168105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03B16A-C950-4ACE-882D-EBC41F3C9C26}"/>
              </a:ext>
            </a:extLst>
          </p:cNvPr>
          <p:cNvSpPr>
            <a:spLocks noGrp="1"/>
          </p:cNvSpPr>
          <p:nvPr>
            <p:ph type="dt" sz="half" idx="10"/>
          </p:nvPr>
        </p:nvSpPr>
        <p:spPr/>
        <p:txBody>
          <a:bodyPr/>
          <a:lstStyle/>
          <a:p>
            <a:pPr defTabSz="457200"/>
            <a:fld id="{992FE9C3-54EB-467F-863C-04168BBCD620}" type="datetime3">
              <a:rPr lang="en-US" smtClean="0">
                <a:solidFill>
                  <a:prstClr val="black">
                    <a:tint val="75000"/>
                  </a:prstClr>
                </a:solidFill>
                <a:latin typeface="Times New Roman"/>
              </a:rPr>
              <a:t>12 July 2021</a:t>
            </a:fld>
            <a:endParaRPr lang="en-US">
              <a:solidFill>
                <a:prstClr val="black">
                  <a:tint val="75000"/>
                </a:prstClr>
              </a:solidFill>
              <a:latin typeface="Times New Roman"/>
            </a:endParaRPr>
          </a:p>
        </p:txBody>
      </p:sp>
      <p:sp>
        <p:nvSpPr>
          <p:cNvPr id="3" name="Footer Placeholder 2">
            <a:extLst>
              <a:ext uri="{FF2B5EF4-FFF2-40B4-BE49-F238E27FC236}">
                <a16:creationId xmlns:a16="http://schemas.microsoft.com/office/drawing/2014/main" id="{51B2C887-0974-4386-938B-8975824AD320}"/>
              </a:ext>
            </a:extLst>
          </p:cNvPr>
          <p:cNvSpPr>
            <a:spLocks noGrp="1"/>
          </p:cNvSpPr>
          <p:nvPr>
            <p:ph type="ftr" sz="quarter" idx="11"/>
          </p:nvPr>
        </p:nvSpPr>
        <p:spPr/>
        <p:txBody>
          <a:bodyPr/>
          <a:lstStyle/>
          <a:p>
            <a:pPr defTabSz="457200"/>
            <a:r>
              <a:rPr lang="en-US" smtClean="0">
                <a:solidFill>
                  <a:prstClr val="black">
                    <a:tint val="75000"/>
                  </a:prstClr>
                </a:solidFill>
                <a:latin typeface="Times New Roman"/>
              </a:rPr>
              <a:t>EEE Dept.  Raghu Engineering College  First Review </a:t>
            </a:r>
            <a:endParaRPr lang="en-US">
              <a:solidFill>
                <a:prstClr val="black">
                  <a:tint val="75000"/>
                </a:prstClr>
              </a:solidFill>
              <a:latin typeface="Times New Roman"/>
            </a:endParaRPr>
          </a:p>
        </p:txBody>
      </p:sp>
      <p:sp>
        <p:nvSpPr>
          <p:cNvPr id="4" name="Slide Number Placeholder 3">
            <a:extLst>
              <a:ext uri="{FF2B5EF4-FFF2-40B4-BE49-F238E27FC236}">
                <a16:creationId xmlns:a16="http://schemas.microsoft.com/office/drawing/2014/main" id="{B4A0248B-761E-402E-ADE1-2312448D1BD5}"/>
              </a:ext>
            </a:extLst>
          </p:cNvPr>
          <p:cNvSpPr>
            <a:spLocks noGrp="1"/>
          </p:cNvSpPr>
          <p:nvPr>
            <p:ph type="sldNum" sz="quarter" idx="12"/>
          </p:nvPr>
        </p:nvSpPr>
        <p:spPr/>
        <p:txBody>
          <a:bodyPr/>
          <a:lstStyle/>
          <a:p>
            <a:pPr defTabSz="457200"/>
            <a:fld id="{364467F6-786D-45BE-B25C-700787AE89D9}" type="slidenum">
              <a:rPr lang="en-US">
                <a:solidFill>
                  <a:prstClr val="black">
                    <a:tint val="75000"/>
                  </a:prstClr>
                </a:solidFill>
                <a:latin typeface="Times New Roman"/>
              </a:rPr>
              <a:pPr defTabSz="457200"/>
              <a:t>26</a:t>
            </a:fld>
            <a:endParaRPr lang="en-US">
              <a:solidFill>
                <a:prstClr val="black">
                  <a:tint val="75000"/>
                </a:prstClr>
              </a:solidFill>
              <a:latin typeface="Times New Roman"/>
            </a:endParaRPr>
          </a:p>
        </p:txBody>
      </p:sp>
      <p:pic>
        <p:nvPicPr>
          <p:cNvPr id="6" name="Picture 5">
            <a:extLst>
              <a:ext uri="{FF2B5EF4-FFF2-40B4-BE49-F238E27FC236}">
                <a16:creationId xmlns:a16="http://schemas.microsoft.com/office/drawing/2014/main" id="{9AFFBFEE-EDD6-4409-BAED-7401507A9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4109" y="136524"/>
            <a:ext cx="8731734" cy="5239041"/>
          </a:xfrm>
          <a:prstGeom prst="rect">
            <a:avLst/>
          </a:prstGeom>
        </p:spPr>
      </p:pic>
      <p:sp>
        <p:nvSpPr>
          <p:cNvPr id="7" name="TextBox 6">
            <a:extLst>
              <a:ext uri="{FF2B5EF4-FFF2-40B4-BE49-F238E27FC236}">
                <a16:creationId xmlns:a16="http://schemas.microsoft.com/office/drawing/2014/main" id="{00528DE8-DD66-4CF4-AB37-60A440273B00}"/>
              </a:ext>
            </a:extLst>
          </p:cNvPr>
          <p:cNvSpPr txBox="1"/>
          <p:nvPr/>
        </p:nvSpPr>
        <p:spPr>
          <a:xfrm>
            <a:off x="1524000" y="5786937"/>
            <a:ext cx="9144000" cy="369332"/>
          </a:xfrm>
          <a:prstGeom prst="rect">
            <a:avLst/>
          </a:prstGeom>
          <a:noFill/>
        </p:spPr>
        <p:txBody>
          <a:bodyPr wrap="square" rtlCol="0">
            <a:spAutoFit/>
          </a:bodyPr>
          <a:lstStyle/>
          <a:p>
            <a:pPr algn="ctr" defTabSz="457200"/>
            <a:r>
              <a:rPr lang="en-US" b="1" dirty="0">
                <a:solidFill>
                  <a:prstClr val="black"/>
                </a:solidFill>
                <a:latin typeface="Times New Roman"/>
              </a:rPr>
              <a:t>Fig.16. waveform of PMW circuit at duty cycle of 80.9%</a:t>
            </a:r>
          </a:p>
        </p:txBody>
      </p:sp>
    </p:spTree>
    <p:extLst>
      <p:ext uri="{BB962C8B-B14F-4D97-AF65-F5344CB8AC3E}">
        <p14:creationId xmlns:p14="http://schemas.microsoft.com/office/powerpoint/2010/main" val="6264226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BBD423-6DB3-47F3-8526-E05D64136A5A}"/>
              </a:ext>
            </a:extLst>
          </p:cNvPr>
          <p:cNvSpPr>
            <a:spLocks noGrp="1"/>
          </p:cNvSpPr>
          <p:nvPr>
            <p:ph type="dt" sz="half" idx="10"/>
          </p:nvPr>
        </p:nvSpPr>
        <p:spPr/>
        <p:txBody>
          <a:bodyPr/>
          <a:lstStyle/>
          <a:p>
            <a:pPr defTabSz="457200"/>
            <a:fld id="{39398676-2F99-4CC9-BA67-C269AB1ED643}" type="datetime3">
              <a:rPr lang="en-US" smtClean="0">
                <a:solidFill>
                  <a:prstClr val="black">
                    <a:tint val="75000"/>
                  </a:prstClr>
                </a:solidFill>
                <a:latin typeface="Times New Roman"/>
              </a:rPr>
              <a:t>12 July 2021</a:t>
            </a:fld>
            <a:endParaRPr lang="en-US">
              <a:solidFill>
                <a:prstClr val="black">
                  <a:tint val="75000"/>
                </a:prstClr>
              </a:solidFill>
              <a:latin typeface="Times New Roman"/>
            </a:endParaRPr>
          </a:p>
        </p:txBody>
      </p:sp>
      <p:sp>
        <p:nvSpPr>
          <p:cNvPr id="3" name="Footer Placeholder 2">
            <a:extLst>
              <a:ext uri="{FF2B5EF4-FFF2-40B4-BE49-F238E27FC236}">
                <a16:creationId xmlns:a16="http://schemas.microsoft.com/office/drawing/2014/main" id="{E9020D14-9393-490D-ACF3-E7EC762DFF4E}"/>
              </a:ext>
            </a:extLst>
          </p:cNvPr>
          <p:cNvSpPr>
            <a:spLocks noGrp="1"/>
          </p:cNvSpPr>
          <p:nvPr>
            <p:ph type="ftr" sz="quarter" idx="11"/>
          </p:nvPr>
        </p:nvSpPr>
        <p:spPr/>
        <p:txBody>
          <a:bodyPr/>
          <a:lstStyle/>
          <a:p>
            <a:pPr defTabSz="457200"/>
            <a:r>
              <a:rPr lang="en-US" smtClean="0">
                <a:solidFill>
                  <a:prstClr val="black">
                    <a:tint val="75000"/>
                  </a:prstClr>
                </a:solidFill>
                <a:latin typeface="Times New Roman"/>
              </a:rPr>
              <a:t>EEE Dept.  Raghu Engineering College  First Review </a:t>
            </a:r>
            <a:endParaRPr lang="en-US">
              <a:solidFill>
                <a:prstClr val="black">
                  <a:tint val="75000"/>
                </a:prstClr>
              </a:solidFill>
              <a:latin typeface="Times New Roman"/>
            </a:endParaRPr>
          </a:p>
        </p:txBody>
      </p:sp>
      <p:sp>
        <p:nvSpPr>
          <p:cNvPr id="4" name="Slide Number Placeholder 3">
            <a:extLst>
              <a:ext uri="{FF2B5EF4-FFF2-40B4-BE49-F238E27FC236}">
                <a16:creationId xmlns:a16="http://schemas.microsoft.com/office/drawing/2014/main" id="{A6E12790-79EA-4B08-B594-6441D00232F8}"/>
              </a:ext>
            </a:extLst>
          </p:cNvPr>
          <p:cNvSpPr>
            <a:spLocks noGrp="1"/>
          </p:cNvSpPr>
          <p:nvPr>
            <p:ph type="sldNum" sz="quarter" idx="12"/>
          </p:nvPr>
        </p:nvSpPr>
        <p:spPr/>
        <p:txBody>
          <a:bodyPr/>
          <a:lstStyle/>
          <a:p>
            <a:pPr defTabSz="457200"/>
            <a:fld id="{364467F6-786D-45BE-B25C-700787AE89D9}" type="slidenum">
              <a:rPr lang="en-US">
                <a:solidFill>
                  <a:prstClr val="black">
                    <a:tint val="75000"/>
                  </a:prstClr>
                </a:solidFill>
                <a:latin typeface="Times New Roman"/>
              </a:rPr>
              <a:pPr defTabSz="457200"/>
              <a:t>27</a:t>
            </a:fld>
            <a:endParaRPr lang="en-US">
              <a:solidFill>
                <a:prstClr val="black">
                  <a:tint val="75000"/>
                </a:prstClr>
              </a:solidFill>
              <a:latin typeface="Times New Roman"/>
            </a:endParaRPr>
          </a:p>
        </p:txBody>
      </p:sp>
      <p:pic>
        <p:nvPicPr>
          <p:cNvPr id="6" name="Picture 5">
            <a:extLst>
              <a:ext uri="{FF2B5EF4-FFF2-40B4-BE49-F238E27FC236}">
                <a16:creationId xmlns:a16="http://schemas.microsoft.com/office/drawing/2014/main" id="{4C741A4A-402D-42EB-916B-DF66CA9146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4109" y="136524"/>
            <a:ext cx="8777915" cy="5266749"/>
          </a:xfrm>
          <a:prstGeom prst="rect">
            <a:avLst/>
          </a:prstGeom>
        </p:spPr>
      </p:pic>
      <p:sp>
        <p:nvSpPr>
          <p:cNvPr id="7" name="TextBox 6">
            <a:extLst>
              <a:ext uri="{FF2B5EF4-FFF2-40B4-BE49-F238E27FC236}">
                <a16:creationId xmlns:a16="http://schemas.microsoft.com/office/drawing/2014/main" id="{3411D243-1E1D-4813-8E88-8FFAD1A18C8F}"/>
              </a:ext>
            </a:extLst>
          </p:cNvPr>
          <p:cNvSpPr txBox="1"/>
          <p:nvPr/>
        </p:nvSpPr>
        <p:spPr>
          <a:xfrm>
            <a:off x="1524000" y="5786937"/>
            <a:ext cx="9144000" cy="369332"/>
          </a:xfrm>
          <a:prstGeom prst="rect">
            <a:avLst/>
          </a:prstGeom>
          <a:noFill/>
        </p:spPr>
        <p:txBody>
          <a:bodyPr wrap="square" rtlCol="0">
            <a:spAutoFit/>
          </a:bodyPr>
          <a:lstStyle/>
          <a:p>
            <a:pPr algn="ctr" defTabSz="457200"/>
            <a:r>
              <a:rPr lang="en-US" b="1" dirty="0">
                <a:solidFill>
                  <a:prstClr val="black"/>
                </a:solidFill>
                <a:latin typeface="Times New Roman"/>
              </a:rPr>
              <a:t>Fig.17. waveform of PMW circuit at duty cycle of 81.4%</a:t>
            </a:r>
          </a:p>
        </p:txBody>
      </p:sp>
    </p:spTree>
    <p:extLst>
      <p:ext uri="{BB962C8B-B14F-4D97-AF65-F5344CB8AC3E}">
        <p14:creationId xmlns:p14="http://schemas.microsoft.com/office/powerpoint/2010/main" val="37496551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DD9F90-07D2-456A-9AF9-780A9E92777D}"/>
              </a:ext>
            </a:extLst>
          </p:cNvPr>
          <p:cNvSpPr>
            <a:spLocks noGrp="1"/>
          </p:cNvSpPr>
          <p:nvPr>
            <p:ph type="dt" sz="half" idx="10"/>
          </p:nvPr>
        </p:nvSpPr>
        <p:spPr/>
        <p:txBody>
          <a:bodyPr/>
          <a:lstStyle/>
          <a:p>
            <a:pPr defTabSz="457200"/>
            <a:fld id="{D1AAF5DD-1746-4138-ACEA-2AAFACDC87C8}" type="datetime3">
              <a:rPr lang="en-US" smtClean="0">
                <a:solidFill>
                  <a:prstClr val="black">
                    <a:tint val="75000"/>
                  </a:prstClr>
                </a:solidFill>
                <a:latin typeface="Times New Roman"/>
              </a:rPr>
              <a:t>12 July 2021</a:t>
            </a:fld>
            <a:endParaRPr lang="en-US">
              <a:solidFill>
                <a:prstClr val="black">
                  <a:tint val="75000"/>
                </a:prstClr>
              </a:solidFill>
              <a:latin typeface="Times New Roman"/>
            </a:endParaRPr>
          </a:p>
        </p:txBody>
      </p:sp>
      <p:sp>
        <p:nvSpPr>
          <p:cNvPr id="3" name="Footer Placeholder 2">
            <a:extLst>
              <a:ext uri="{FF2B5EF4-FFF2-40B4-BE49-F238E27FC236}">
                <a16:creationId xmlns:a16="http://schemas.microsoft.com/office/drawing/2014/main" id="{93D13833-EBB0-4D59-9020-1D1B03A45933}"/>
              </a:ext>
            </a:extLst>
          </p:cNvPr>
          <p:cNvSpPr>
            <a:spLocks noGrp="1"/>
          </p:cNvSpPr>
          <p:nvPr>
            <p:ph type="ftr" sz="quarter" idx="11"/>
          </p:nvPr>
        </p:nvSpPr>
        <p:spPr/>
        <p:txBody>
          <a:bodyPr/>
          <a:lstStyle/>
          <a:p>
            <a:pPr defTabSz="457200"/>
            <a:r>
              <a:rPr lang="en-US" smtClean="0">
                <a:solidFill>
                  <a:prstClr val="black">
                    <a:tint val="75000"/>
                  </a:prstClr>
                </a:solidFill>
                <a:latin typeface="Times New Roman"/>
              </a:rPr>
              <a:t>EEE Dept.  Raghu Engineering College  First Review </a:t>
            </a:r>
            <a:endParaRPr lang="en-US">
              <a:solidFill>
                <a:prstClr val="black">
                  <a:tint val="75000"/>
                </a:prstClr>
              </a:solidFill>
              <a:latin typeface="Times New Roman"/>
            </a:endParaRPr>
          </a:p>
        </p:txBody>
      </p:sp>
      <p:sp>
        <p:nvSpPr>
          <p:cNvPr id="4" name="Slide Number Placeholder 3">
            <a:extLst>
              <a:ext uri="{FF2B5EF4-FFF2-40B4-BE49-F238E27FC236}">
                <a16:creationId xmlns:a16="http://schemas.microsoft.com/office/drawing/2014/main" id="{FBA7610E-F803-4151-BE49-E72448AE10B6}"/>
              </a:ext>
            </a:extLst>
          </p:cNvPr>
          <p:cNvSpPr>
            <a:spLocks noGrp="1"/>
          </p:cNvSpPr>
          <p:nvPr>
            <p:ph type="sldNum" sz="quarter" idx="12"/>
          </p:nvPr>
        </p:nvSpPr>
        <p:spPr/>
        <p:txBody>
          <a:bodyPr/>
          <a:lstStyle/>
          <a:p>
            <a:pPr defTabSz="457200"/>
            <a:fld id="{364467F6-786D-45BE-B25C-700787AE89D9}" type="slidenum">
              <a:rPr lang="en-US">
                <a:solidFill>
                  <a:prstClr val="black">
                    <a:tint val="75000"/>
                  </a:prstClr>
                </a:solidFill>
                <a:latin typeface="Times New Roman"/>
              </a:rPr>
              <a:pPr defTabSz="457200"/>
              <a:t>28</a:t>
            </a:fld>
            <a:endParaRPr lang="en-US">
              <a:solidFill>
                <a:prstClr val="black">
                  <a:tint val="75000"/>
                </a:prstClr>
              </a:solidFill>
              <a:latin typeface="Times New Roman"/>
            </a:endParaRPr>
          </a:p>
        </p:txBody>
      </p:sp>
      <p:pic>
        <p:nvPicPr>
          <p:cNvPr id="6" name="Picture 5">
            <a:extLst>
              <a:ext uri="{FF2B5EF4-FFF2-40B4-BE49-F238E27FC236}">
                <a16:creationId xmlns:a16="http://schemas.microsoft.com/office/drawing/2014/main" id="{7A325798-E80B-4E99-B8D3-4F60E42C92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8589" y="136524"/>
            <a:ext cx="8754823" cy="5252894"/>
          </a:xfrm>
          <a:prstGeom prst="rect">
            <a:avLst/>
          </a:prstGeom>
        </p:spPr>
      </p:pic>
      <p:sp>
        <p:nvSpPr>
          <p:cNvPr id="7" name="TextBox 6">
            <a:extLst>
              <a:ext uri="{FF2B5EF4-FFF2-40B4-BE49-F238E27FC236}">
                <a16:creationId xmlns:a16="http://schemas.microsoft.com/office/drawing/2014/main" id="{F2B11B8B-ED41-4DE9-A4FE-6EBC177B123C}"/>
              </a:ext>
            </a:extLst>
          </p:cNvPr>
          <p:cNvSpPr txBox="1"/>
          <p:nvPr/>
        </p:nvSpPr>
        <p:spPr>
          <a:xfrm>
            <a:off x="1524000" y="5786937"/>
            <a:ext cx="9144000" cy="369332"/>
          </a:xfrm>
          <a:prstGeom prst="rect">
            <a:avLst/>
          </a:prstGeom>
          <a:noFill/>
        </p:spPr>
        <p:txBody>
          <a:bodyPr wrap="square" rtlCol="0">
            <a:spAutoFit/>
          </a:bodyPr>
          <a:lstStyle/>
          <a:p>
            <a:pPr algn="ctr" defTabSz="457200"/>
            <a:r>
              <a:rPr lang="en-US" b="1" dirty="0">
                <a:solidFill>
                  <a:prstClr val="black"/>
                </a:solidFill>
                <a:latin typeface="Times New Roman"/>
              </a:rPr>
              <a:t>Fig.18. waveform of PMW circuit at duty cycle of 82.4%</a:t>
            </a:r>
          </a:p>
        </p:txBody>
      </p:sp>
    </p:spTree>
    <p:extLst>
      <p:ext uri="{BB962C8B-B14F-4D97-AF65-F5344CB8AC3E}">
        <p14:creationId xmlns:p14="http://schemas.microsoft.com/office/powerpoint/2010/main" val="11776278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B336EB-0BCE-4CEE-9B8E-90D9AA3192E3}"/>
              </a:ext>
            </a:extLst>
          </p:cNvPr>
          <p:cNvSpPr>
            <a:spLocks noGrp="1"/>
          </p:cNvSpPr>
          <p:nvPr>
            <p:ph type="dt" sz="half" idx="10"/>
          </p:nvPr>
        </p:nvSpPr>
        <p:spPr/>
        <p:txBody>
          <a:bodyPr/>
          <a:lstStyle/>
          <a:p>
            <a:pPr defTabSz="457200"/>
            <a:fld id="{6601EEED-3A51-4A9B-A7E5-ECF91E9B187A}" type="datetime3">
              <a:rPr lang="en-US" smtClean="0">
                <a:solidFill>
                  <a:prstClr val="black">
                    <a:tint val="75000"/>
                  </a:prstClr>
                </a:solidFill>
                <a:latin typeface="Times New Roman"/>
              </a:rPr>
              <a:t>12 July 2021</a:t>
            </a:fld>
            <a:endParaRPr lang="en-US">
              <a:solidFill>
                <a:prstClr val="black">
                  <a:tint val="75000"/>
                </a:prstClr>
              </a:solidFill>
              <a:latin typeface="Times New Roman"/>
            </a:endParaRPr>
          </a:p>
        </p:txBody>
      </p:sp>
      <p:sp>
        <p:nvSpPr>
          <p:cNvPr id="3" name="Footer Placeholder 2">
            <a:extLst>
              <a:ext uri="{FF2B5EF4-FFF2-40B4-BE49-F238E27FC236}">
                <a16:creationId xmlns:a16="http://schemas.microsoft.com/office/drawing/2014/main" id="{9A503C13-2F8B-417C-8E12-89D6CAE487F4}"/>
              </a:ext>
            </a:extLst>
          </p:cNvPr>
          <p:cNvSpPr>
            <a:spLocks noGrp="1"/>
          </p:cNvSpPr>
          <p:nvPr>
            <p:ph type="ftr" sz="quarter" idx="11"/>
          </p:nvPr>
        </p:nvSpPr>
        <p:spPr/>
        <p:txBody>
          <a:bodyPr/>
          <a:lstStyle/>
          <a:p>
            <a:pPr defTabSz="457200"/>
            <a:r>
              <a:rPr lang="en-US" smtClean="0">
                <a:solidFill>
                  <a:prstClr val="black">
                    <a:tint val="75000"/>
                  </a:prstClr>
                </a:solidFill>
                <a:latin typeface="Times New Roman"/>
              </a:rPr>
              <a:t>EEE Dept.  Raghu Engineering College  First Review </a:t>
            </a:r>
            <a:endParaRPr lang="en-US">
              <a:solidFill>
                <a:prstClr val="black">
                  <a:tint val="75000"/>
                </a:prstClr>
              </a:solidFill>
              <a:latin typeface="Times New Roman"/>
            </a:endParaRPr>
          </a:p>
        </p:txBody>
      </p:sp>
      <p:sp>
        <p:nvSpPr>
          <p:cNvPr id="4" name="Slide Number Placeholder 3">
            <a:extLst>
              <a:ext uri="{FF2B5EF4-FFF2-40B4-BE49-F238E27FC236}">
                <a16:creationId xmlns:a16="http://schemas.microsoft.com/office/drawing/2014/main" id="{5D94EB6A-E27E-4761-8ED3-50DB2B8790F8}"/>
              </a:ext>
            </a:extLst>
          </p:cNvPr>
          <p:cNvSpPr>
            <a:spLocks noGrp="1"/>
          </p:cNvSpPr>
          <p:nvPr>
            <p:ph type="sldNum" sz="quarter" idx="12"/>
          </p:nvPr>
        </p:nvSpPr>
        <p:spPr/>
        <p:txBody>
          <a:bodyPr/>
          <a:lstStyle/>
          <a:p>
            <a:pPr defTabSz="457200"/>
            <a:fld id="{364467F6-786D-45BE-B25C-700787AE89D9}" type="slidenum">
              <a:rPr lang="en-US">
                <a:solidFill>
                  <a:prstClr val="black">
                    <a:tint val="75000"/>
                  </a:prstClr>
                </a:solidFill>
                <a:latin typeface="Times New Roman"/>
              </a:rPr>
              <a:pPr defTabSz="457200"/>
              <a:t>29</a:t>
            </a:fld>
            <a:endParaRPr lang="en-US">
              <a:solidFill>
                <a:prstClr val="black">
                  <a:tint val="75000"/>
                </a:prstClr>
              </a:solidFill>
              <a:latin typeface="Times New Roman"/>
            </a:endParaRPr>
          </a:p>
        </p:txBody>
      </p:sp>
      <p:pic>
        <p:nvPicPr>
          <p:cNvPr id="6" name="Picture 5">
            <a:extLst>
              <a:ext uri="{FF2B5EF4-FFF2-40B4-BE49-F238E27FC236}">
                <a16:creationId xmlns:a16="http://schemas.microsoft.com/office/drawing/2014/main" id="{EF1C9FE6-93AD-4007-BD57-9AEE55DEB4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1818" y="136524"/>
            <a:ext cx="8754823" cy="5252894"/>
          </a:xfrm>
          <a:prstGeom prst="rect">
            <a:avLst/>
          </a:prstGeom>
        </p:spPr>
      </p:pic>
      <p:sp>
        <p:nvSpPr>
          <p:cNvPr id="7" name="TextBox 6">
            <a:extLst>
              <a:ext uri="{FF2B5EF4-FFF2-40B4-BE49-F238E27FC236}">
                <a16:creationId xmlns:a16="http://schemas.microsoft.com/office/drawing/2014/main" id="{5EB15223-429C-45DB-8F24-5E60E3C5C4A8}"/>
              </a:ext>
            </a:extLst>
          </p:cNvPr>
          <p:cNvSpPr txBox="1"/>
          <p:nvPr/>
        </p:nvSpPr>
        <p:spPr>
          <a:xfrm>
            <a:off x="1524000" y="5786937"/>
            <a:ext cx="9144000" cy="369332"/>
          </a:xfrm>
          <a:prstGeom prst="rect">
            <a:avLst/>
          </a:prstGeom>
          <a:noFill/>
        </p:spPr>
        <p:txBody>
          <a:bodyPr wrap="square" rtlCol="0">
            <a:spAutoFit/>
          </a:bodyPr>
          <a:lstStyle/>
          <a:p>
            <a:pPr algn="ctr" defTabSz="457200"/>
            <a:r>
              <a:rPr lang="en-US" b="1" dirty="0">
                <a:solidFill>
                  <a:prstClr val="black"/>
                </a:solidFill>
                <a:latin typeface="Times New Roman"/>
              </a:rPr>
              <a:t>Fig.19. waveform of PMW circuit at duty cycle of 83.6%</a:t>
            </a:r>
          </a:p>
        </p:txBody>
      </p:sp>
    </p:spTree>
    <p:extLst>
      <p:ext uri="{BB962C8B-B14F-4D97-AF65-F5344CB8AC3E}">
        <p14:creationId xmlns:p14="http://schemas.microsoft.com/office/powerpoint/2010/main" val="2522872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80523-B670-4282-8F9D-0DE556380E8C}"/>
              </a:ext>
            </a:extLst>
          </p:cNvPr>
          <p:cNvSpPr>
            <a:spLocks noGrp="1"/>
          </p:cNvSpPr>
          <p:nvPr>
            <p:ph type="title"/>
          </p:nvPr>
        </p:nvSpPr>
        <p:spPr>
          <a:xfrm>
            <a:off x="0" y="365125"/>
            <a:ext cx="12192000" cy="1325563"/>
          </a:xfrm>
        </p:spPr>
        <p:txBody>
          <a:bodyPr/>
          <a:lstStyle/>
          <a:p>
            <a:pPr algn="ctr"/>
            <a:r>
              <a:rPr lang="en-IN" b="1" dirty="0">
                <a:latin typeface="Times New Roman" panose="02020603050405020304" pitchFamily="18" charset="0"/>
                <a:cs typeface="Times New Roman" panose="02020603050405020304" pitchFamily="18" charset="0"/>
              </a:rPr>
              <a:t>Objectives.</a:t>
            </a:r>
          </a:p>
        </p:txBody>
      </p:sp>
      <p:sp>
        <p:nvSpPr>
          <p:cNvPr id="3" name="Content Placeholder 2">
            <a:extLst>
              <a:ext uri="{FF2B5EF4-FFF2-40B4-BE49-F238E27FC236}">
                <a16:creationId xmlns:a16="http://schemas.microsoft.com/office/drawing/2014/main" id="{730136D4-1CB2-4DE8-B3B1-6DE6D08DE0D6}"/>
              </a:ext>
            </a:extLst>
          </p:cNvPr>
          <p:cNvSpPr>
            <a:spLocks noGrp="1"/>
          </p:cNvSpPr>
          <p:nvPr>
            <p:ph idx="1"/>
          </p:nvPr>
        </p:nvSpPr>
        <p:spPr>
          <a:xfrm>
            <a:off x="0" y="1825625"/>
            <a:ext cx="12192000" cy="4351338"/>
          </a:xfrm>
        </p:spPr>
        <p:txBody>
          <a:bodyPr/>
          <a:lstStyle/>
          <a:p>
            <a:pPr marL="514350" marR="0" lvl="0" indent="-514350" algn="just" defTabSz="914400" rtl="0" eaLnBrk="1" fontAlgn="auto" latinLnBrk="0" hangingPunct="1">
              <a:lnSpc>
                <a:spcPct val="200000"/>
              </a:lnSpc>
              <a:spcBef>
                <a:spcPts val="100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Times New Roman"/>
                <a:ea typeface="+mn-ea"/>
                <a:cs typeface="+mn-cs"/>
              </a:rPr>
              <a:t>Study of DC-DC boost converters.</a:t>
            </a:r>
          </a:p>
          <a:p>
            <a:pPr marL="514350" marR="0" lvl="0" indent="-514350" algn="just" defTabSz="914400" rtl="0" eaLnBrk="1" fontAlgn="auto" latinLnBrk="0" hangingPunct="1">
              <a:lnSpc>
                <a:spcPct val="200000"/>
              </a:lnSpc>
              <a:spcBef>
                <a:spcPts val="100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Times New Roman"/>
                <a:ea typeface="+mn-ea"/>
                <a:cs typeface="+mn-cs"/>
              </a:rPr>
              <a:t>To design a MOSFET driver circuit for DC-DC Boost converter.</a:t>
            </a:r>
          </a:p>
          <a:p>
            <a:pPr marL="514350" marR="0" lvl="0" indent="-514350" algn="just" defTabSz="914400" rtl="0" eaLnBrk="1" fontAlgn="auto" latinLnBrk="0" hangingPunct="1">
              <a:lnSpc>
                <a:spcPct val="200000"/>
              </a:lnSpc>
              <a:spcBef>
                <a:spcPts val="100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Times New Roman"/>
                <a:ea typeface="+mn-ea"/>
                <a:cs typeface="+mn-cs"/>
              </a:rPr>
              <a:t>To design proper inductor for </a:t>
            </a:r>
            <a:r>
              <a:rPr lang="en-US" sz="2000" dirty="0">
                <a:solidFill>
                  <a:prstClr val="black"/>
                </a:solidFill>
                <a:latin typeface="Times New Roman"/>
              </a:rPr>
              <a:t>specific load application.</a:t>
            </a:r>
            <a:endParaRPr kumimoji="0" lang="en-US" sz="2000" b="0" i="0" u="none" strike="noStrike" kern="1200" cap="none" spc="0" normalizeH="0" baseline="0" noProof="0" dirty="0">
              <a:ln>
                <a:noFill/>
              </a:ln>
              <a:solidFill>
                <a:prstClr val="black"/>
              </a:solidFill>
              <a:effectLst/>
              <a:uLnTx/>
              <a:uFillTx/>
              <a:latin typeface="Times New Roman"/>
              <a:ea typeface="+mn-ea"/>
              <a:cs typeface="+mn-cs"/>
            </a:endParaRPr>
          </a:p>
          <a:p>
            <a:pPr marL="514350" marR="0" lvl="0" indent="-514350" algn="just" defTabSz="914400" rtl="0" eaLnBrk="1" fontAlgn="auto" latinLnBrk="0" hangingPunct="1">
              <a:lnSpc>
                <a:spcPct val="200000"/>
              </a:lnSpc>
              <a:spcBef>
                <a:spcPts val="100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Times New Roman"/>
                <a:ea typeface="+mn-ea"/>
                <a:cs typeface="+mn-cs"/>
              </a:rPr>
              <a:t>To design a basic conventional DC-DC boost converter circuit.</a:t>
            </a:r>
          </a:p>
          <a:p>
            <a:pPr marL="514350" marR="0" lvl="0" indent="-514350" algn="just" defTabSz="914400" rtl="0" eaLnBrk="1" fontAlgn="auto" latinLnBrk="0" hangingPunct="1">
              <a:lnSpc>
                <a:spcPct val="200000"/>
              </a:lnSpc>
              <a:spcBef>
                <a:spcPts val="100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Times New Roman"/>
                <a:ea typeface="+mn-ea"/>
                <a:cs typeface="+mn-cs"/>
              </a:rPr>
              <a:t>To integrate the boost converter to PV module.</a:t>
            </a:r>
            <a:endParaRPr lang="en-US" sz="2000" dirty="0">
              <a:solidFill>
                <a:prstClr val="black"/>
              </a:solidFill>
              <a:latin typeface="Times New Roman"/>
            </a:endParaRPr>
          </a:p>
          <a:p>
            <a:pPr marL="514350" marR="0" lvl="0" indent="-514350" algn="just" defTabSz="914400" rtl="0" eaLnBrk="1" fontAlgn="auto" latinLnBrk="0" hangingPunct="1">
              <a:lnSpc>
                <a:spcPct val="200000"/>
              </a:lnSpc>
              <a:spcBef>
                <a:spcPts val="1000"/>
              </a:spcBef>
              <a:spcAft>
                <a:spcPts val="0"/>
              </a:spcAft>
              <a:buClrTx/>
              <a:buSzTx/>
              <a:buFont typeface="+mj-lt"/>
              <a:buAutoNum type="arabicPeriod"/>
              <a:tabLst/>
              <a:defRPr/>
            </a:pPr>
            <a:endParaRPr kumimoji="0" lang="en-US" sz="2000" b="0" i="0" u="none" strike="noStrike" kern="1200" cap="none" spc="0" normalizeH="0" baseline="0" noProof="0" dirty="0">
              <a:ln>
                <a:noFill/>
              </a:ln>
              <a:solidFill>
                <a:prstClr val="black"/>
              </a:solidFill>
              <a:effectLst/>
              <a:uLnTx/>
              <a:uFillTx/>
              <a:latin typeface="Times New Roman"/>
              <a:ea typeface="+mn-ea"/>
              <a:cs typeface="+mn-cs"/>
            </a:endParaRPr>
          </a:p>
          <a:p>
            <a:pPr algn="just"/>
            <a:endParaRPr lang="en-IN"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BBC56CC1-6706-48E9-8B7B-4C49ECD8EF13}"/>
              </a:ext>
            </a:extLst>
          </p:cNvPr>
          <p:cNvSpPr>
            <a:spLocks noGrp="1"/>
          </p:cNvSpPr>
          <p:nvPr>
            <p:ph type="dt" sz="half" idx="10"/>
          </p:nvPr>
        </p:nvSpPr>
        <p:spPr/>
        <p:txBody>
          <a:bodyPr/>
          <a:lstStyle/>
          <a:p>
            <a:fld id="{5DE70F24-8522-4983-9C0E-D43898C14146}" type="datetime3">
              <a:rPr lang="en-US" smtClean="0"/>
              <a:t>12 July 2021</a:t>
            </a:fld>
            <a:endParaRPr lang="en-IN"/>
          </a:p>
        </p:txBody>
      </p:sp>
      <p:sp>
        <p:nvSpPr>
          <p:cNvPr id="5" name="Footer Placeholder 4">
            <a:extLst>
              <a:ext uri="{FF2B5EF4-FFF2-40B4-BE49-F238E27FC236}">
                <a16:creationId xmlns:a16="http://schemas.microsoft.com/office/drawing/2014/main" id="{17658412-1C26-4B4B-916A-BCACAD5D91AD}"/>
              </a:ext>
            </a:extLst>
          </p:cNvPr>
          <p:cNvSpPr>
            <a:spLocks noGrp="1"/>
          </p:cNvSpPr>
          <p:nvPr>
            <p:ph type="ftr" sz="quarter" idx="11"/>
          </p:nvPr>
        </p:nvSpPr>
        <p:spPr/>
        <p:txBody>
          <a:bodyPr/>
          <a:lstStyle/>
          <a:p>
            <a:r>
              <a:rPr lang="en-US" smtClean="0"/>
              <a:t>EEE Dept.  Raghu Engineering College  First Review </a:t>
            </a:r>
            <a:endParaRPr lang="en-IN"/>
          </a:p>
        </p:txBody>
      </p:sp>
      <p:sp>
        <p:nvSpPr>
          <p:cNvPr id="6" name="Slide Number Placeholder 5">
            <a:extLst>
              <a:ext uri="{FF2B5EF4-FFF2-40B4-BE49-F238E27FC236}">
                <a16:creationId xmlns:a16="http://schemas.microsoft.com/office/drawing/2014/main" id="{BB5554BA-2A98-47A9-98D7-C2B0EBBD7C02}"/>
              </a:ext>
            </a:extLst>
          </p:cNvPr>
          <p:cNvSpPr>
            <a:spLocks noGrp="1"/>
          </p:cNvSpPr>
          <p:nvPr>
            <p:ph type="sldNum" sz="quarter" idx="12"/>
          </p:nvPr>
        </p:nvSpPr>
        <p:spPr/>
        <p:txBody>
          <a:bodyPr/>
          <a:lstStyle/>
          <a:p>
            <a:fld id="{54E8D680-2024-4BE5-B657-20ABFEAC7F8D}" type="slidenum">
              <a:rPr lang="en-IN" smtClean="0"/>
              <a:t>3</a:t>
            </a:fld>
            <a:endParaRPr lang="en-IN"/>
          </a:p>
        </p:txBody>
      </p:sp>
    </p:spTree>
    <p:extLst>
      <p:ext uri="{BB962C8B-B14F-4D97-AF65-F5344CB8AC3E}">
        <p14:creationId xmlns:p14="http://schemas.microsoft.com/office/powerpoint/2010/main" val="2288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57D2F8-50BD-44AD-AC08-62BDD3CD8A13}"/>
              </a:ext>
            </a:extLst>
          </p:cNvPr>
          <p:cNvSpPr>
            <a:spLocks noGrp="1"/>
          </p:cNvSpPr>
          <p:nvPr>
            <p:ph type="dt" sz="half" idx="10"/>
          </p:nvPr>
        </p:nvSpPr>
        <p:spPr/>
        <p:txBody>
          <a:bodyPr/>
          <a:lstStyle/>
          <a:p>
            <a:pPr defTabSz="457200"/>
            <a:fld id="{16E6F76F-EF4A-4260-92F3-FB70D5E95058}" type="datetime3">
              <a:rPr lang="en-US" smtClean="0">
                <a:solidFill>
                  <a:prstClr val="black">
                    <a:tint val="75000"/>
                  </a:prstClr>
                </a:solidFill>
                <a:latin typeface="Times New Roman"/>
              </a:rPr>
              <a:t>12 July 2021</a:t>
            </a:fld>
            <a:endParaRPr lang="en-US">
              <a:solidFill>
                <a:prstClr val="black">
                  <a:tint val="75000"/>
                </a:prstClr>
              </a:solidFill>
              <a:latin typeface="Times New Roman"/>
            </a:endParaRPr>
          </a:p>
        </p:txBody>
      </p:sp>
      <p:sp>
        <p:nvSpPr>
          <p:cNvPr id="3" name="Footer Placeholder 2">
            <a:extLst>
              <a:ext uri="{FF2B5EF4-FFF2-40B4-BE49-F238E27FC236}">
                <a16:creationId xmlns:a16="http://schemas.microsoft.com/office/drawing/2014/main" id="{8DC88FDE-FC70-40F2-BCF5-0A33BC470700}"/>
              </a:ext>
            </a:extLst>
          </p:cNvPr>
          <p:cNvSpPr>
            <a:spLocks noGrp="1"/>
          </p:cNvSpPr>
          <p:nvPr>
            <p:ph type="ftr" sz="quarter" idx="11"/>
          </p:nvPr>
        </p:nvSpPr>
        <p:spPr/>
        <p:txBody>
          <a:bodyPr/>
          <a:lstStyle/>
          <a:p>
            <a:pPr defTabSz="457200"/>
            <a:r>
              <a:rPr lang="en-US" smtClean="0">
                <a:solidFill>
                  <a:prstClr val="black">
                    <a:tint val="75000"/>
                  </a:prstClr>
                </a:solidFill>
                <a:latin typeface="Times New Roman"/>
              </a:rPr>
              <a:t>EEE Dept.  Raghu Engineering College  First Review </a:t>
            </a:r>
            <a:endParaRPr lang="en-US">
              <a:solidFill>
                <a:prstClr val="black">
                  <a:tint val="75000"/>
                </a:prstClr>
              </a:solidFill>
              <a:latin typeface="Times New Roman"/>
            </a:endParaRPr>
          </a:p>
        </p:txBody>
      </p:sp>
      <p:sp>
        <p:nvSpPr>
          <p:cNvPr id="4" name="Slide Number Placeholder 3">
            <a:extLst>
              <a:ext uri="{FF2B5EF4-FFF2-40B4-BE49-F238E27FC236}">
                <a16:creationId xmlns:a16="http://schemas.microsoft.com/office/drawing/2014/main" id="{5A184B51-9E4E-482E-A372-28947CE8FC9E}"/>
              </a:ext>
            </a:extLst>
          </p:cNvPr>
          <p:cNvSpPr>
            <a:spLocks noGrp="1"/>
          </p:cNvSpPr>
          <p:nvPr>
            <p:ph type="sldNum" sz="quarter" idx="12"/>
          </p:nvPr>
        </p:nvSpPr>
        <p:spPr/>
        <p:txBody>
          <a:bodyPr/>
          <a:lstStyle/>
          <a:p>
            <a:pPr defTabSz="457200"/>
            <a:fld id="{364467F6-786D-45BE-B25C-700787AE89D9}" type="slidenum">
              <a:rPr lang="en-US">
                <a:solidFill>
                  <a:prstClr val="black">
                    <a:tint val="75000"/>
                  </a:prstClr>
                </a:solidFill>
                <a:latin typeface="Times New Roman"/>
              </a:rPr>
              <a:pPr defTabSz="457200"/>
              <a:t>30</a:t>
            </a:fld>
            <a:endParaRPr lang="en-US">
              <a:solidFill>
                <a:prstClr val="black">
                  <a:tint val="75000"/>
                </a:prstClr>
              </a:solidFill>
              <a:latin typeface="Times New Roman"/>
            </a:endParaRPr>
          </a:p>
        </p:txBody>
      </p:sp>
      <p:pic>
        <p:nvPicPr>
          <p:cNvPr id="6" name="Picture 5">
            <a:extLst>
              <a:ext uri="{FF2B5EF4-FFF2-40B4-BE49-F238E27FC236}">
                <a16:creationId xmlns:a16="http://schemas.microsoft.com/office/drawing/2014/main" id="{FEF07A94-E432-4ACC-B5DF-79CF857FFB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0254" y="136524"/>
            <a:ext cx="8801005" cy="5280603"/>
          </a:xfrm>
          <a:prstGeom prst="rect">
            <a:avLst/>
          </a:prstGeom>
        </p:spPr>
      </p:pic>
      <p:sp>
        <p:nvSpPr>
          <p:cNvPr id="7" name="TextBox 6">
            <a:extLst>
              <a:ext uri="{FF2B5EF4-FFF2-40B4-BE49-F238E27FC236}">
                <a16:creationId xmlns:a16="http://schemas.microsoft.com/office/drawing/2014/main" id="{B4C1F62E-9DE7-44F3-A203-30DE2AEF6D6F}"/>
              </a:ext>
            </a:extLst>
          </p:cNvPr>
          <p:cNvSpPr txBox="1"/>
          <p:nvPr/>
        </p:nvSpPr>
        <p:spPr>
          <a:xfrm>
            <a:off x="1524000" y="5786937"/>
            <a:ext cx="9144000" cy="369332"/>
          </a:xfrm>
          <a:prstGeom prst="rect">
            <a:avLst/>
          </a:prstGeom>
          <a:noFill/>
        </p:spPr>
        <p:txBody>
          <a:bodyPr wrap="square" rtlCol="0">
            <a:spAutoFit/>
          </a:bodyPr>
          <a:lstStyle/>
          <a:p>
            <a:pPr algn="ctr" defTabSz="457200"/>
            <a:r>
              <a:rPr lang="en-US" b="1" dirty="0">
                <a:solidFill>
                  <a:prstClr val="black"/>
                </a:solidFill>
                <a:latin typeface="Times New Roman"/>
              </a:rPr>
              <a:t>Fig.20. waveform of PMW circuit at duty cycle of 84.2%</a:t>
            </a:r>
          </a:p>
        </p:txBody>
      </p:sp>
    </p:spTree>
    <p:extLst>
      <p:ext uri="{BB962C8B-B14F-4D97-AF65-F5344CB8AC3E}">
        <p14:creationId xmlns:p14="http://schemas.microsoft.com/office/powerpoint/2010/main" val="3835792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2E0275-D326-41C6-84EE-7DCE16933C9C}"/>
              </a:ext>
            </a:extLst>
          </p:cNvPr>
          <p:cNvSpPr>
            <a:spLocks noGrp="1"/>
          </p:cNvSpPr>
          <p:nvPr>
            <p:ph type="dt" sz="half" idx="10"/>
          </p:nvPr>
        </p:nvSpPr>
        <p:spPr/>
        <p:txBody>
          <a:bodyPr/>
          <a:lstStyle/>
          <a:p>
            <a:pPr defTabSz="457200"/>
            <a:fld id="{9F8AE41C-7F2C-4409-BF7D-08C08899AFF3}" type="datetime3">
              <a:rPr lang="en-US" smtClean="0">
                <a:solidFill>
                  <a:prstClr val="black">
                    <a:tint val="75000"/>
                  </a:prstClr>
                </a:solidFill>
                <a:latin typeface="Times New Roman"/>
              </a:rPr>
              <a:t>12 July 2021</a:t>
            </a:fld>
            <a:endParaRPr lang="en-US">
              <a:solidFill>
                <a:prstClr val="black">
                  <a:tint val="75000"/>
                </a:prstClr>
              </a:solidFill>
              <a:latin typeface="Times New Roman"/>
            </a:endParaRPr>
          </a:p>
        </p:txBody>
      </p:sp>
      <p:sp>
        <p:nvSpPr>
          <p:cNvPr id="3" name="Footer Placeholder 2">
            <a:extLst>
              <a:ext uri="{FF2B5EF4-FFF2-40B4-BE49-F238E27FC236}">
                <a16:creationId xmlns:a16="http://schemas.microsoft.com/office/drawing/2014/main" id="{94126FF7-D59A-4BB5-ABA4-9AF8B33259F2}"/>
              </a:ext>
            </a:extLst>
          </p:cNvPr>
          <p:cNvSpPr>
            <a:spLocks noGrp="1"/>
          </p:cNvSpPr>
          <p:nvPr>
            <p:ph type="ftr" sz="quarter" idx="11"/>
          </p:nvPr>
        </p:nvSpPr>
        <p:spPr/>
        <p:txBody>
          <a:bodyPr/>
          <a:lstStyle/>
          <a:p>
            <a:pPr defTabSz="457200"/>
            <a:r>
              <a:rPr lang="en-US" smtClean="0">
                <a:solidFill>
                  <a:prstClr val="black">
                    <a:tint val="75000"/>
                  </a:prstClr>
                </a:solidFill>
                <a:latin typeface="Times New Roman"/>
              </a:rPr>
              <a:t>EEE Dept.  Raghu Engineering College  First Review </a:t>
            </a:r>
            <a:endParaRPr lang="en-US">
              <a:solidFill>
                <a:prstClr val="black">
                  <a:tint val="75000"/>
                </a:prstClr>
              </a:solidFill>
              <a:latin typeface="Times New Roman"/>
            </a:endParaRPr>
          </a:p>
        </p:txBody>
      </p:sp>
      <p:sp>
        <p:nvSpPr>
          <p:cNvPr id="4" name="Slide Number Placeholder 3">
            <a:extLst>
              <a:ext uri="{FF2B5EF4-FFF2-40B4-BE49-F238E27FC236}">
                <a16:creationId xmlns:a16="http://schemas.microsoft.com/office/drawing/2014/main" id="{391C0008-8BAF-49B4-8B72-634C82ABBBD0}"/>
              </a:ext>
            </a:extLst>
          </p:cNvPr>
          <p:cNvSpPr>
            <a:spLocks noGrp="1"/>
          </p:cNvSpPr>
          <p:nvPr>
            <p:ph type="sldNum" sz="quarter" idx="12"/>
          </p:nvPr>
        </p:nvSpPr>
        <p:spPr/>
        <p:txBody>
          <a:bodyPr/>
          <a:lstStyle/>
          <a:p>
            <a:pPr defTabSz="457200"/>
            <a:fld id="{364467F6-786D-45BE-B25C-700787AE89D9}" type="slidenum">
              <a:rPr lang="en-US">
                <a:solidFill>
                  <a:prstClr val="black">
                    <a:tint val="75000"/>
                  </a:prstClr>
                </a:solidFill>
                <a:latin typeface="Times New Roman"/>
              </a:rPr>
              <a:pPr defTabSz="457200"/>
              <a:t>31</a:t>
            </a:fld>
            <a:endParaRPr lang="en-US">
              <a:solidFill>
                <a:prstClr val="black">
                  <a:tint val="75000"/>
                </a:prstClr>
              </a:solidFill>
              <a:latin typeface="Times New Roman"/>
            </a:endParaRPr>
          </a:p>
        </p:txBody>
      </p:sp>
      <p:pic>
        <p:nvPicPr>
          <p:cNvPr id="6" name="Picture 5">
            <a:extLst>
              <a:ext uri="{FF2B5EF4-FFF2-40B4-BE49-F238E27FC236}">
                <a16:creationId xmlns:a16="http://schemas.microsoft.com/office/drawing/2014/main" id="{7DE6461F-400B-4CAA-A1B1-4657591B89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4109" y="136524"/>
            <a:ext cx="8801005" cy="5280603"/>
          </a:xfrm>
          <a:prstGeom prst="rect">
            <a:avLst/>
          </a:prstGeom>
        </p:spPr>
      </p:pic>
      <p:sp>
        <p:nvSpPr>
          <p:cNvPr id="7" name="TextBox 6">
            <a:extLst>
              <a:ext uri="{FF2B5EF4-FFF2-40B4-BE49-F238E27FC236}">
                <a16:creationId xmlns:a16="http://schemas.microsoft.com/office/drawing/2014/main" id="{2FEAC1E1-5573-49BA-BC59-08DC474B8D60}"/>
              </a:ext>
            </a:extLst>
          </p:cNvPr>
          <p:cNvSpPr txBox="1"/>
          <p:nvPr/>
        </p:nvSpPr>
        <p:spPr>
          <a:xfrm>
            <a:off x="1524000" y="5786937"/>
            <a:ext cx="9144000" cy="369332"/>
          </a:xfrm>
          <a:prstGeom prst="rect">
            <a:avLst/>
          </a:prstGeom>
          <a:noFill/>
        </p:spPr>
        <p:txBody>
          <a:bodyPr wrap="square" rtlCol="0">
            <a:spAutoFit/>
          </a:bodyPr>
          <a:lstStyle/>
          <a:p>
            <a:pPr algn="ctr" defTabSz="457200"/>
            <a:r>
              <a:rPr lang="en-US" b="1" dirty="0">
                <a:solidFill>
                  <a:prstClr val="black"/>
                </a:solidFill>
                <a:latin typeface="Times New Roman"/>
              </a:rPr>
              <a:t>Fig.21. waveform of PMW circuit at duty cycle of 84.9%</a:t>
            </a:r>
          </a:p>
        </p:txBody>
      </p:sp>
    </p:spTree>
    <p:extLst>
      <p:ext uri="{BB962C8B-B14F-4D97-AF65-F5344CB8AC3E}">
        <p14:creationId xmlns:p14="http://schemas.microsoft.com/office/powerpoint/2010/main" val="36697572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4EBBCE-AFEA-46FD-AB40-7572D5D1A4B7}"/>
              </a:ext>
            </a:extLst>
          </p:cNvPr>
          <p:cNvSpPr>
            <a:spLocks noGrp="1"/>
          </p:cNvSpPr>
          <p:nvPr>
            <p:ph type="dt" sz="half" idx="10"/>
          </p:nvPr>
        </p:nvSpPr>
        <p:spPr/>
        <p:txBody>
          <a:bodyPr/>
          <a:lstStyle/>
          <a:p>
            <a:pPr defTabSz="457200"/>
            <a:fld id="{8FC84706-DFEB-435F-9EC0-BE7D288AE338}" type="datetime3">
              <a:rPr lang="en-US" smtClean="0">
                <a:solidFill>
                  <a:prstClr val="black">
                    <a:tint val="75000"/>
                  </a:prstClr>
                </a:solidFill>
                <a:latin typeface="Times New Roman"/>
              </a:rPr>
              <a:t>12 July 2021</a:t>
            </a:fld>
            <a:endParaRPr lang="en-US">
              <a:solidFill>
                <a:prstClr val="black">
                  <a:tint val="75000"/>
                </a:prstClr>
              </a:solidFill>
              <a:latin typeface="Times New Roman"/>
            </a:endParaRPr>
          </a:p>
        </p:txBody>
      </p:sp>
      <p:sp>
        <p:nvSpPr>
          <p:cNvPr id="3" name="Footer Placeholder 2">
            <a:extLst>
              <a:ext uri="{FF2B5EF4-FFF2-40B4-BE49-F238E27FC236}">
                <a16:creationId xmlns:a16="http://schemas.microsoft.com/office/drawing/2014/main" id="{EFA9713C-354F-4A18-BF60-23E2D518D826}"/>
              </a:ext>
            </a:extLst>
          </p:cNvPr>
          <p:cNvSpPr>
            <a:spLocks noGrp="1"/>
          </p:cNvSpPr>
          <p:nvPr>
            <p:ph type="ftr" sz="quarter" idx="11"/>
          </p:nvPr>
        </p:nvSpPr>
        <p:spPr/>
        <p:txBody>
          <a:bodyPr/>
          <a:lstStyle/>
          <a:p>
            <a:pPr defTabSz="457200"/>
            <a:r>
              <a:rPr lang="en-US" smtClean="0">
                <a:solidFill>
                  <a:prstClr val="black">
                    <a:tint val="75000"/>
                  </a:prstClr>
                </a:solidFill>
                <a:latin typeface="Times New Roman"/>
              </a:rPr>
              <a:t>EEE Dept.  Raghu Engineering College  First Review </a:t>
            </a:r>
            <a:endParaRPr lang="en-US">
              <a:solidFill>
                <a:prstClr val="black">
                  <a:tint val="75000"/>
                </a:prstClr>
              </a:solidFill>
              <a:latin typeface="Times New Roman"/>
            </a:endParaRPr>
          </a:p>
        </p:txBody>
      </p:sp>
      <p:sp>
        <p:nvSpPr>
          <p:cNvPr id="4" name="Slide Number Placeholder 3">
            <a:extLst>
              <a:ext uri="{FF2B5EF4-FFF2-40B4-BE49-F238E27FC236}">
                <a16:creationId xmlns:a16="http://schemas.microsoft.com/office/drawing/2014/main" id="{D3555808-051B-48ED-9481-22C2E978FDC9}"/>
              </a:ext>
            </a:extLst>
          </p:cNvPr>
          <p:cNvSpPr>
            <a:spLocks noGrp="1"/>
          </p:cNvSpPr>
          <p:nvPr>
            <p:ph type="sldNum" sz="quarter" idx="12"/>
          </p:nvPr>
        </p:nvSpPr>
        <p:spPr/>
        <p:txBody>
          <a:bodyPr/>
          <a:lstStyle/>
          <a:p>
            <a:pPr defTabSz="457200"/>
            <a:fld id="{364467F6-786D-45BE-B25C-700787AE89D9}" type="slidenum">
              <a:rPr lang="en-US">
                <a:solidFill>
                  <a:prstClr val="black">
                    <a:tint val="75000"/>
                  </a:prstClr>
                </a:solidFill>
                <a:latin typeface="Times New Roman"/>
              </a:rPr>
              <a:pPr defTabSz="457200"/>
              <a:t>32</a:t>
            </a:fld>
            <a:endParaRPr lang="en-US">
              <a:solidFill>
                <a:prstClr val="black">
                  <a:tint val="75000"/>
                </a:prstClr>
              </a:solidFill>
              <a:latin typeface="Times New Roman"/>
            </a:endParaRPr>
          </a:p>
        </p:txBody>
      </p:sp>
      <p:pic>
        <p:nvPicPr>
          <p:cNvPr id="6" name="Picture 5">
            <a:extLst>
              <a:ext uri="{FF2B5EF4-FFF2-40B4-BE49-F238E27FC236}">
                <a16:creationId xmlns:a16="http://schemas.microsoft.com/office/drawing/2014/main" id="{AFCF6AE1-6EDA-4117-9A5F-2862183376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7963" y="136524"/>
            <a:ext cx="8742220" cy="5245332"/>
          </a:xfrm>
          <a:prstGeom prst="rect">
            <a:avLst/>
          </a:prstGeom>
        </p:spPr>
      </p:pic>
      <p:sp>
        <p:nvSpPr>
          <p:cNvPr id="7" name="TextBox 6">
            <a:extLst>
              <a:ext uri="{FF2B5EF4-FFF2-40B4-BE49-F238E27FC236}">
                <a16:creationId xmlns:a16="http://schemas.microsoft.com/office/drawing/2014/main" id="{B2C8D749-1EEB-466A-950B-E3E8BB5AE437}"/>
              </a:ext>
            </a:extLst>
          </p:cNvPr>
          <p:cNvSpPr txBox="1"/>
          <p:nvPr/>
        </p:nvSpPr>
        <p:spPr>
          <a:xfrm>
            <a:off x="1524000" y="5786937"/>
            <a:ext cx="9144000" cy="369332"/>
          </a:xfrm>
          <a:prstGeom prst="rect">
            <a:avLst/>
          </a:prstGeom>
          <a:noFill/>
        </p:spPr>
        <p:txBody>
          <a:bodyPr wrap="square" rtlCol="0">
            <a:spAutoFit/>
          </a:bodyPr>
          <a:lstStyle/>
          <a:p>
            <a:pPr algn="ctr" defTabSz="457200"/>
            <a:r>
              <a:rPr lang="en-US" b="1" dirty="0">
                <a:solidFill>
                  <a:prstClr val="black"/>
                </a:solidFill>
                <a:latin typeface="Times New Roman"/>
              </a:rPr>
              <a:t>Fig.22. waveform of PMW circuit at duty cycle of 85.3%</a:t>
            </a:r>
          </a:p>
        </p:txBody>
      </p:sp>
    </p:spTree>
    <p:extLst>
      <p:ext uri="{BB962C8B-B14F-4D97-AF65-F5344CB8AC3E}">
        <p14:creationId xmlns:p14="http://schemas.microsoft.com/office/powerpoint/2010/main" val="23115932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FF9854-D220-4E4E-8748-405BF7B829D8}"/>
              </a:ext>
            </a:extLst>
          </p:cNvPr>
          <p:cNvSpPr>
            <a:spLocks noGrp="1"/>
          </p:cNvSpPr>
          <p:nvPr>
            <p:ph type="dt" sz="half" idx="10"/>
          </p:nvPr>
        </p:nvSpPr>
        <p:spPr/>
        <p:txBody>
          <a:bodyPr/>
          <a:lstStyle/>
          <a:p>
            <a:pPr defTabSz="457200"/>
            <a:fld id="{02104F13-61A6-4C03-8CBE-C6C71006FCD9}" type="datetime3">
              <a:rPr lang="en-US" smtClean="0">
                <a:solidFill>
                  <a:prstClr val="black">
                    <a:tint val="75000"/>
                  </a:prstClr>
                </a:solidFill>
                <a:latin typeface="Times New Roman"/>
              </a:rPr>
              <a:t>12 July 2021</a:t>
            </a:fld>
            <a:endParaRPr lang="en-US">
              <a:solidFill>
                <a:prstClr val="black">
                  <a:tint val="75000"/>
                </a:prstClr>
              </a:solidFill>
              <a:latin typeface="Times New Roman"/>
            </a:endParaRPr>
          </a:p>
        </p:txBody>
      </p:sp>
      <p:sp>
        <p:nvSpPr>
          <p:cNvPr id="3" name="Footer Placeholder 2">
            <a:extLst>
              <a:ext uri="{FF2B5EF4-FFF2-40B4-BE49-F238E27FC236}">
                <a16:creationId xmlns:a16="http://schemas.microsoft.com/office/drawing/2014/main" id="{C1E38298-BFFC-4E30-B386-998D6920A089}"/>
              </a:ext>
            </a:extLst>
          </p:cNvPr>
          <p:cNvSpPr>
            <a:spLocks noGrp="1"/>
          </p:cNvSpPr>
          <p:nvPr>
            <p:ph type="ftr" sz="quarter" idx="11"/>
          </p:nvPr>
        </p:nvSpPr>
        <p:spPr/>
        <p:txBody>
          <a:bodyPr/>
          <a:lstStyle/>
          <a:p>
            <a:pPr defTabSz="457200"/>
            <a:r>
              <a:rPr lang="en-US" smtClean="0">
                <a:solidFill>
                  <a:prstClr val="black">
                    <a:tint val="75000"/>
                  </a:prstClr>
                </a:solidFill>
                <a:latin typeface="Times New Roman"/>
              </a:rPr>
              <a:t>EEE Dept.  Raghu Engineering College  First Review </a:t>
            </a:r>
            <a:endParaRPr lang="en-US">
              <a:solidFill>
                <a:prstClr val="black">
                  <a:tint val="75000"/>
                </a:prstClr>
              </a:solidFill>
              <a:latin typeface="Times New Roman"/>
            </a:endParaRPr>
          </a:p>
        </p:txBody>
      </p:sp>
      <p:sp>
        <p:nvSpPr>
          <p:cNvPr id="4" name="Slide Number Placeholder 3">
            <a:extLst>
              <a:ext uri="{FF2B5EF4-FFF2-40B4-BE49-F238E27FC236}">
                <a16:creationId xmlns:a16="http://schemas.microsoft.com/office/drawing/2014/main" id="{D0AA3C9D-1C0E-4BFB-80C9-8DC27FDA4548}"/>
              </a:ext>
            </a:extLst>
          </p:cNvPr>
          <p:cNvSpPr>
            <a:spLocks noGrp="1"/>
          </p:cNvSpPr>
          <p:nvPr>
            <p:ph type="sldNum" sz="quarter" idx="12"/>
          </p:nvPr>
        </p:nvSpPr>
        <p:spPr/>
        <p:txBody>
          <a:bodyPr/>
          <a:lstStyle/>
          <a:p>
            <a:pPr defTabSz="457200"/>
            <a:fld id="{364467F6-786D-45BE-B25C-700787AE89D9}" type="slidenum">
              <a:rPr lang="en-US">
                <a:solidFill>
                  <a:prstClr val="black">
                    <a:tint val="75000"/>
                  </a:prstClr>
                </a:solidFill>
                <a:latin typeface="Times New Roman"/>
              </a:rPr>
              <a:pPr defTabSz="457200"/>
              <a:t>33</a:t>
            </a:fld>
            <a:endParaRPr lang="en-US">
              <a:solidFill>
                <a:prstClr val="black">
                  <a:tint val="75000"/>
                </a:prstClr>
              </a:solidFill>
              <a:latin typeface="Times New Roman"/>
            </a:endParaRPr>
          </a:p>
        </p:txBody>
      </p:sp>
      <p:pic>
        <p:nvPicPr>
          <p:cNvPr id="6" name="Picture 5">
            <a:extLst>
              <a:ext uri="{FF2B5EF4-FFF2-40B4-BE49-F238E27FC236}">
                <a16:creationId xmlns:a16="http://schemas.microsoft.com/office/drawing/2014/main" id="{2728F5F1-7926-47BF-BCA0-6E8580E63A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1818" y="136524"/>
            <a:ext cx="8731733" cy="5239040"/>
          </a:xfrm>
          <a:prstGeom prst="rect">
            <a:avLst/>
          </a:prstGeom>
        </p:spPr>
      </p:pic>
      <p:sp>
        <p:nvSpPr>
          <p:cNvPr id="7" name="TextBox 6">
            <a:extLst>
              <a:ext uri="{FF2B5EF4-FFF2-40B4-BE49-F238E27FC236}">
                <a16:creationId xmlns:a16="http://schemas.microsoft.com/office/drawing/2014/main" id="{70F5B065-720A-4134-AAB1-C6ECEC82A7BB}"/>
              </a:ext>
            </a:extLst>
          </p:cNvPr>
          <p:cNvSpPr txBox="1"/>
          <p:nvPr/>
        </p:nvSpPr>
        <p:spPr>
          <a:xfrm>
            <a:off x="1524000" y="5786937"/>
            <a:ext cx="9144000" cy="369332"/>
          </a:xfrm>
          <a:prstGeom prst="rect">
            <a:avLst/>
          </a:prstGeom>
          <a:noFill/>
        </p:spPr>
        <p:txBody>
          <a:bodyPr wrap="square" rtlCol="0">
            <a:spAutoFit/>
          </a:bodyPr>
          <a:lstStyle/>
          <a:p>
            <a:pPr algn="ctr" defTabSz="457200"/>
            <a:r>
              <a:rPr lang="en-US" b="1" dirty="0">
                <a:solidFill>
                  <a:prstClr val="black"/>
                </a:solidFill>
                <a:latin typeface="Times New Roman"/>
              </a:rPr>
              <a:t>Fig.23. waveform of PMW circuit at duty cycle of 86.1%</a:t>
            </a:r>
          </a:p>
        </p:txBody>
      </p:sp>
    </p:spTree>
    <p:extLst>
      <p:ext uri="{BB962C8B-B14F-4D97-AF65-F5344CB8AC3E}">
        <p14:creationId xmlns:p14="http://schemas.microsoft.com/office/powerpoint/2010/main" val="26877984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8DADF4-FE33-4A09-AAB3-1896AF598DD2}"/>
              </a:ext>
            </a:extLst>
          </p:cNvPr>
          <p:cNvSpPr>
            <a:spLocks noGrp="1"/>
          </p:cNvSpPr>
          <p:nvPr>
            <p:ph type="dt" sz="half" idx="10"/>
          </p:nvPr>
        </p:nvSpPr>
        <p:spPr/>
        <p:txBody>
          <a:bodyPr/>
          <a:lstStyle/>
          <a:p>
            <a:pPr defTabSz="457200"/>
            <a:fld id="{F1E818F0-4674-4336-8F51-2A2DDEE55D14}" type="datetime3">
              <a:rPr lang="en-US" smtClean="0">
                <a:solidFill>
                  <a:prstClr val="black">
                    <a:tint val="75000"/>
                  </a:prstClr>
                </a:solidFill>
                <a:latin typeface="Times New Roman"/>
              </a:rPr>
              <a:t>12 July 2021</a:t>
            </a:fld>
            <a:endParaRPr lang="en-US">
              <a:solidFill>
                <a:prstClr val="black">
                  <a:tint val="75000"/>
                </a:prstClr>
              </a:solidFill>
              <a:latin typeface="Times New Roman"/>
            </a:endParaRPr>
          </a:p>
        </p:txBody>
      </p:sp>
      <p:sp>
        <p:nvSpPr>
          <p:cNvPr id="3" name="Footer Placeholder 2">
            <a:extLst>
              <a:ext uri="{FF2B5EF4-FFF2-40B4-BE49-F238E27FC236}">
                <a16:creationId xmlns:a16="http://schemas.microsoft.com/office/drawing/2014/main" id="{1A001642-4315-4082-B2A0-202C481AA918}"/>
              </a:ext>
            </a:extLst>
          </p:cNvPr>
          <p:cNvSpPr>
            <a:spLocks noGrp="1"/>
          </p:cNvSpPr>
          <p:nvPr>
            <p:ph type="ftr" sz="quarter" idx="11"/>
          </p:nvPr>
        </p:nvSpPr>
        <p:spPr/>
        <p:txBody>
          <a:bodyPr/>
          <a:lstStyle/>
          <a:p>
            <a:pPr defTabSz="457200"/>
            <a:r>
              <a:rPr lang="en-US" smtClean="0">
                <a:solidFill>
                  <a:prstClr val="black">
                    <a:tint val="75000"/>
                  </a:prstClr>
                </a:solidFill>
                <a:latin typeface="Times New Roman"/>
              </a:rPr>
              <a:t>EEE Dept.  Raghu Engineering College  First Review </a:t>
            </a:r>
            <a:endParaRPr lang="en-US">
              <a:solidFill>
                <a:prstClr val="black">
                  <a:tint val="75000"/>
                </a:prstClr>
              </a:solidFill>
              <a:latin typeface="Times New Roman"/>
            </a:endParaRPr>
          </a:p>
        </p:txBody>
      </p:sp>
      <p:sp>
        <p:nvSpPr>
          <p:cNvPr id="4" name="Slide Number Placeholder 3">
            <a:extLst>
              <a:ext uri="{FF2B5EF4-FFF2-40B4-BE49-F238E27FC236}">
                <a16:creationId xmlns:a16="http://schemas.microsoft.com/office/drawing/2014/main" id="{84A2D197-0596-4280-9677-A711C7622ACD}"/>
              </a:ext>
            </a:extLst>
          </p:cNvPr>
          <p:cNvSpPr>
            <a:spLocks noGrp="1"/>
          </p:cNvSpPr>
          <p:nvPr>
            <p:ph type="sldNum" sz="quarter" idx="12"/>
          </p:nvPr>
        </p:nvSpPr>
        <p:spPr/>
        <p:txBody>
          <a:bodyPr/>
          <a:lstStyle/>
          <a:p>
            <a:pPr defTabSz="457200"/>
            <a:fld id="{364467F6-786D-45BE-B25C-700787AE89D9}" type="slidenum">
              <a:rPr lang="en-US">
                <a:solidFill>
                  <a:prstClr val="black">
                    <a:tint val="75000"/>
                  </a:prstClr>
                </a:solidFill>
                <a:latin typeface="Times New Roman"/>
              </a:rPr>
              <a:pPr defTabSz="457200"/>
              <a:t>34</a:t>
            </a:fld>
            <a:endParaRPr lang="en-US">
              <a:solidFill>
                <a:prstClr val="black">
                  <a:tint val="75000"/>
                </a:prstClr>
              </a:solidFill>
              <a:latin typeface="Times New Roman"/>
            </a:endParaRPr>
          </a:p>
        </p:txBody>
      </p:sp>
      <p:pic>
        <p:nvPicPr>
          <p:cNvPr id="6" name="Picture 5">
            <a:extLst>
              <a:ext uri="{FF2B5EF4-FFF2-40B4-BE49-F238E27FC236}">
                <a16:creationId xmlns:a16="http://schemas.microsoft.com/office/drawing/2014/main" id="{819E694B-7861-4AC3-B62C-6EC78AA5E5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9527" y="136524"/>
            <a:ext cx="8662460" cy="5197476"/>
          </a:xfrm>
          <a:prstGeom prst="rect">
            <a:avLst/>
          </a:prstGeom>
        </p:spPr>
      </p:pic>
      <p:sp>
        <p:nvSpPr>
          <p:cNvPr id="7" name="TextBox 6">
            <a:extLst>
              <a:ext uri="{FF2B5EF4-FFF2-40B4-BE49-F238E27FC236}">
                <a16:creationId xmlns:a16="http://schemas.microsoft.com/office/drawing/2014/main" id="{92850166-142C-410C-BC70-6954A7F5B406}"/>
              </a:ext>
            </a:extLst>
          </p:cNvPr>
          <p:cNvSpPr txBox="1"/>
          <p:nvPr/>
        </p:nvSpPr>
        <p:spPr>
          <a:xfrm>
            <a:off x="1524000" y="5786937"/>
            <a:ext cx="9144000" cy="369332"/>
          </a:xfrm>
          <a:prstGeom prst="rect">
            <a:avLst/>
          </a:prstGeom>
          <a:noFill/>
        </p:spPr>
        <p:txBody>
          <a:bodyPr wrap="square" rtlCol="0">
            <a:spAutoFit/>
          </a:bodyPr>
          <a:lstStyle/>
          <a:p>
            <a:pPr algn="ctr" defTabSz="457200"/>
            <a:r>
              <a:rPr lang="en-US" b="1" dirty="0">
                <a:solidFill>
                  <a:prstClr val="black"/>
                </a:solidFill>
                <a:latin typeface="Times New Roman"/>
              </a:rPr>
              <a:t>Fig.24. waveform of PMW circuit at duty cycle of 87.2%</a:t>
            </a:r>
          </a:p>
        </p:txBody>
      </p:sp>
    </p:spTree>
    <p:extLst>
      <p:ext uri="{BB962C8B-B14F-4D97-AF65-F5344CB8AC3E}">
        <p14:creationId xmlns:p14="http://schemas.microsoft.com/office/powerpoint/2010/main" val="653681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A6C6FE-60FE-47B1-9F95-DD8B6523F325}"/>
              </a:ext>
            </a:extLst>
          </p:cNvPr>
          <p:cNvSpPr>
            <a:spLocks noGrp="1"/>
          </p:cNvSpPr>
          <p:nvPr>
            <p:ph type="dt" sz="half" idx="10"/>
          </p:nvPr>
        </p:nvSpPr>
        <p:spPr/>
        <p:txBody>
          <a:bodyPr/>
          <a:lstStyle/>
          <a:p>
            <a:pPr defTabSz="457200"/>
            <a:fld id="{CD6B44C2-6107-43FD-BAB3-377C4AD2F38B}" type="datetime3">
              <a:rPr lang="en-US" smtClean="0">
                <a:solidFill>
                  <a:prstClr val="black">
                    <a:tint val="75000"/>
                  </a:prstClr>
                </a:solidFill>
                <a:latin typeface="Times New Roman"/>
              </a:rPr>
              <a:t>12 July 2021</a:t>
            </a:fld>
            <a:endParaRPr lang="en-US">
              <a:solidFill>
                <a:prstClr val="black">
                  <a:tint val="75000"/>
                </a:prstClr>
              </a:solidFill>
              <a:latin typeface="Times New Roman"/>
            </a:endParaRPr>
          </a:p>
        </p:txBody>
      </p:sp>
      <p:sp>
        <p:nvSpPr>
          <p:cNvPr id="3" name="Footer Placeholder 2">
            <a:extLst>
              <a:ext uri="{FF2B5EF4-FFF2-40B4-BE49-F238E27FC236}">
                <a16:creationId xmlns:a16="http://schemas.microsoft.com/office/drawing/2014/main" id="{D1188070-7A3E-416F-B864-4460D67EBF1D}"/>
              </a:ext>
            </a:extLst>
          </p:cNvPr>
          <p:cNvSpPr>
            <a:spLocks noGrp="1"/>
          </p:cNvSpPr>
          <p:nvPr>
            <p:ph type="ftr" sz="quarter" idx="11"/>
          </p:nvPr>
        </p:nvSpPr>
        <p:spPr/>
        <p:txBody>
          <a:bodyPr/>
          <a:lstStyle/>
          <a:p>
            <a:pPr defTabSz="457200"/>
            <a:r>
              <a:rPr lang="en-US" smtClean="0">
                <a:solidFill>
                  <a:prstClr val="black">
                    <a:tint val="75000"/>
                  </a:prstClr>
                </a:solidFill>
                <a:latin typeface="Times New Roman"/>
              </a:rPr>
              <a:t>EEE Dept.  Raghu Engineering College  First Review </a:t>
            </a:r>
            <a:endParaRPr lang="en-US">
              <a:solidFill>
                <a:prstClr val="black">
                  <a:tint val="75000"/>
                </a:prstClr>
              </a:solidFill>
              <a:latin typeface="Times New Roman"/>
            </a:endParaRPr>
          </a:p>
        </p:txBody>
      </p:sp>
      <p:sp>
        <p:nvSpPr>
          <p:cNvPr id="4" name="Slide Number Placeholder 3">
            <a:extLst>
              <a:ext uri="{FF2B5EF4-FFF2-40B4-BE49-F238E27FC236}">
                <a16:creationId xmlns:a16="http://schemas.microsoft.com/office/drawing/2014/main" id="{F34932DB-8F41-431B-839F-C5EEB6B391DE}"/>
              </a:ext>
            </a:extLst>
          </p:cNvPr>
          <p:cNvSpPr>
            <a:spLocks noGrp="1"/>
          </p:cNvSpPr>
          <p:nvPr>
            <p:ph type="sldNum" sz="quarter" idx="12"/>
          </p:nvPr>
        </p:nvSpPr>
        <p:spPr/>
        <p:txBody>
          <a:bodyPr/>
          <a:lstStyle/>
          <a:p>
            <a:pPr defTabSz="457200"/>
            <a:fld id="{364467F6-786D-45BE-B25C-700787AE89D9}" type="slidenum">
              <a:rPr lang="en-US">
                <a:solidFill>
                  <a:prstClr val="black">
                    <a:tint val="75000"/>
                  </a:prstClr>
                </a:solidFill>
                <a:latin typeface="Times New Roman"/>
              </a:rPr>
              <a:pPr defTabSz="457200"/>
              <a:t>35</a:t>
            </a:fld>
            <a:endParaRPr lang="en-US">
              <a:solidFill>
                <a:prstClr val="black">
                  <a:tint val="75000"/>
                </a:prstClr>
              </a:solidFill>
              <a:latin typeface="Times New Roman"/>
            </a:endParaRPr>
          </a:p>
        </p:txBody>
      </p:sp>
      <p:pic>
        <p:nvPicPr>
          <p:cNvPr id="6" name="Picture 5">
            <a:extLst>
              <a:ext uri="{FF2B5EF4-FFF2-40B4-BE49-F238E27FC236}">
                <a16:creationId xmlns:a16="http://schemas.microsoft.com/office/drawing/2014/main" id="{1C177273-20E1-411D-9ADE-49319FE83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1818" y="136524"/>
            <a:ext cx="8700656" cy="5220394"/>
          </a:xfrm>
          <a:prstGeom prst="rect">
            <a:avLst/>
          </a:prstGeom>
        </p:spPr>
      </p:pic>
      <p:sp>
        <p:nvSpPr>
          <p:cNvPr id="7" name="TextBox 6">
            <a:extLst>
              <a:ext uri="{FF2B5EF4-FFF2-40B4-BE49-F238E27FC236}">
                <a16:creationId xmlns:a16="http://schemas.microsoft.com/office/drawing/2014/main" id="{3660E1B1-116E-4068-8194-64FAAEF1B68D}"/>
              </a:ext>
            </a:extLst>
          </p:cNvPr>
          <p:cNvSpPr txBox="1"/>
          <p:nvPr/>
        </p:nvSpPr>
        <p:spPr>
          <a:xfrm>
            <a:off x="1524000" y="5786937"/>
            <a:ext cx="9144000" cy="369332"/>
          </a:xfrm>
          <a:prstGeom prst="rect">
            <a:avLst/>
          </a:prstGeom>
          <a:noFill/>
        </p:spPr>
        <p:txBody>
          <a:bodyPr wrap="square" rtlCol="0">
            <a:spAutoFit/>
          </a:bodyPr>
          <a:lstStyle/>
          <a:p>
            <a:pPr algn="ctr" defTabSz="457200"/>
            <a:r>
              <a:rPr lang="en-US" b="1" dirty="0">
                <a:solidFill>
                  <a:prstClr val="black"/>
                </a:solidFill>
                <a:latin typeface="Times New Roman"/>
              </a:rPr>
              <a:t>Fig.25. waveform of PMW circuit at duty cycle of 87.8%</a:t>
            </a:r>
          </a:p>
        </p:txBody>
      </p:sp>
    </p:spTree>
    <p:extLst>
      <p:ext uri="{BB962C8B-B14F-4D97-AF65-F5344CB8AC3E}">
        <p14:creationId xmlns:p14="http://schemas.microsoft.com/office/powerpoint/2010/main" val="655640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DA3ACD-7C20-466D-A0EA-ACF49AE02E26}"/>
              </a:ext>
            </a:extLst>
          </p:cNvPr>
          <p:cNvSpPr>
            <a:spLocks noGrp="1"/>
          </p:cNvSpPr>
          <p:nvPr>
            <p:ph type="dt" sz="half" idx="10"/>
          </p:nvPr>
        </p:nvSpPr>
        <p:spPr/>
        <p:txBody>
          <a:bodyPr/>
          <a:lstStyle/>
          <a:p>
            <a:pPr defTabSz="457200"/>
            <a:fld id="{3E408441-7460-4086-8D3E-47B62C109A57}" type="datetime3">
              <a:rPr lang="en-US" smtClean="0">
                <a:solidFill>
                  <a:prstClr val="black">
                    <a:tint val="75000"/>
                  </a:prstClr>
                </a:solidFill>
                <a:latin typeface="Times New Roman"/>
              </a:rPr>
              <a:t>12 July 2021</a:t>
            </a:fld>
            <a:endParaRPr lang="en-US">
              <a:solidFill>
                <a:prstClr val="black">
                  <a:tint val="75000"/>
                </a:prstClr>
              </a:solidFill>
              <a:latin typeface="Times New Roman"/>
            </a:endParaRPr>
          </a:p>
        </p:txBody>
      </p:sp>
      <p:sp>
        <p:nvSpPr>
          <p:cNvPr id="3" name="Footer Placeholder 2">
            <a:extLst>
              <a:ext uri="{FF2B5EF4-FFF2-40B4-BE49-F238E27FC236}">
                <a16:creationId xmlns:a16="http://schemas.microsoft.com/office/drawing/2014/main" id="{93575BEC-50A1-49DE-B6EC-D4114385DBFC}"/>
              </a:ext>
            </a:extLst>
          </p:cNvPr>
          <p:cNvSpPr>
            <a:spLocks noGrp="1"/>
          </p:cNvSpPr>
          <p:nvPr>
            <p:ph type="ftr" sz="quarter" idx="11"/>
          </p:nvPr>
        </p:nvSpPr>
        <p:spPr/>
        <p:txBody>
          <a:bodyPr/>
          <a:lstStyle/>
          <a:p>
            <a:pPr defTabSz="457200"/>
            <a:r>
              <a:rPr lang="en-US" smtClean="0">
                <a:solidFill>
                  <a:prstClr val="black">
                    <a:tint val="75000"/>
                  </a:prstClr>
                </a:solidFill>
                <a:latin typeface="Times New Roman"/>
              </a:rPr>
              <a:t>EEE Dept.  Raghu Engineering College  First Review </a:t>
            </a:r>
            <a:endParaRPr lang="en-US">
              <a:solidFill>
                <a:prstClr val="black">
                  <a:tint val="75000"/>
                </a:prstClr>
              </a:solidFill>
              <a:latin typeface="Times New Roman"/>
            </a:endParaRPr>
          </a:p>
        </p:txBody>
      </p:sp>
      <p:sp>
        <p:nvSpPr>
          <p:cNvPr id="4" name="Slide Number Placeholder 3">
            <a:extLst>
              <a:ext uri="{FF2B5EF4-FFF2-40B4-BE49-F238E27FC236}">
                <a16:creationId xmlns:a16="http://schemas.microsoft.com/office/drawing/2014/main" id="{1E62A8D0-48AB-43C4-A7E8-072249791BBD}"/>
              </a:ext>
            </a:extLst>
          </p:cNvPr>
          <p:cNvSpPr>
            <a:spLocks noGrp="1"/>
          </p:cNvSpPr>
          <p:nvPr>
            <p:ph type="sldNum" sz="quarter" idx="12"/>
          </p:nvPr>
        </p:nvSpPr>
        <p:spPr/>
        <p:txBody>
          <a:bodyPr/>
          <a:lstStyle/>
          <a:p>
            <a:pPr defTabSz="457200"/>
            <a:fld id="{364467F6-786D-45BE-B25C-700787AE89D9}" type="slidenum">
              <a:rPr lang="en-US">
                <a:solidFill>
                  <a:prstClr val="black">
                    <a:tint val="75000"/>
                  </a:prstClr>
                </a:solidFill>
                <a:latin typeface="Times New Roman"/>
              </a:rPr>
              <a:pPr defTabSz="457200"/>
              <a:t>36</a:t>
            </a:fld>
            <a:endParaRPr lang="en-US">
              <a:solidFill>
                <a:prstClr val="black">
                  <a:tint val="75000"/>
                </a:prstClr>
              </a:solidFill>
              <a:latin typeface="Times New Roman"/>
            </a:endParaRPr>
          </a:p>
        </p:txBody>
      </p:sp>
      <p:pic>
        <p:nvPicPr>
          <p:cNvPr id="6" name="Picture 5">
            <a:extLst>
              <a:ext uri="{FF2B5EF4-FFF2-40B4-BE49-F238E27FC236}">
                <a16:creationId xmlns:a16="http://schemas.microsoft.com/office/drawing/2014/main" id="{70E7D94A-FD0D-4134-ADC0-7CC2889268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7963" y="136524"/>
            <a:ext cx="8731733" cy="5239040"/>
          </a:xfrm>
          <a:prstGeom prst="rect">
            <a:avLst/>
          </a:prstGeom>
        </p:spPr>
      </p:pic>
      <p:sp>
        <p:nvSpPr>
          <p:cNvPr id="7" name="TextBox 6">
            <a:extLst>
              <a:ext uri="{FF2B5EF4-FFF2-40B4-BE49-F238E27FC236}">
                <a16:creationId xmlns:a16="http://schemas.microsoft.com/office/drawing/2014/main" id="{D6506486-ED1F-4213-87DA-9813E7297683}"/>
              </a:ext>
            </a:extLst>
          </p:cNvPr>
          <p:cNvSpPr txBox="1"/>
          <p:nvPr/>
        </p:nvSpPr>
        <p:spPr>
          <a:xfrm>
            <a:off x="1524000" y="5786937"/>
            <a:ext cx="9144000" cy="369332"/>
          </a:xfrm>
          <a:prstGeom prst="rect">
            <a:avLst/>
          </a:prstGeom>
          <a:noFill/>
        </p:spPr>
        <p:txBody>
          <a:bodyPr wrap="square" rtlCol="0">
            <a:spAutoFit/>
          </a:bodyPr>
          <a:lstStyle/>
          <a:p>
            <a:pPr algn="ctr" defTabSz="457200"/>
            <a:r>
              <a:rPr lang="en-US" b="1" dirty="0">
                <a:solidFill>
                  <a:prstClr val="black"/>
                </a:solidFill>
                <a:latin typeface="Times New Roman"/>
              </a:rPr>
              <a:t>Fig.26. waveform of PMW circuit at duty cycle of 88.3%</a:t>
            </a:r>
          </a:p>
        </p:txBody>
      </p:sp>
    </p:spTree>
    <p:extLst>
      <p:ext uri="{BB962C8B-B14F-4D97-AF65-F5344CB8AC3E}">
        <p14:creationId xmlns:p14="http://schemas.microsoft.com/office/powerpoint/2010/main" val="30023669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342082-513D-49D6-B4EA-85A6DA56A343}"/>
              </a:ext>
            </a:extLst>
          </p:cNvPr>
          <p:cNvSpPr>
            <a:spLocks noGrp="1"/>
          </p:cNvSpPr>
          <p:nvPr>
            <p:ph type="dt" sz="half" idx="10"/>
          </p:nvPr>
        </p:nvSpPr>
        <p:spPr/>
        <p:txBody>
          <a:bodyPr/>
          <a:lstStyle/>
          <a:p>
            <a:pPr defTabSz="457200"/>
            <a:fld id="{59FDF0B2-668B-418A-8A2A-DA12F810AF54}" type="datetime3">
              <a:rPr lang="en-US" smtClean="0">
                <a:solidFill>
                  <a:prstClr val="black">
                    <a:tint val="75000"/>
                  </a:prstClr>
                </a:solidFill>
                <a:latin typeface="Times New Roman"/>
              </a:rPr>
              <a:t>12 July 2021</a:t>
            </a:fld>
            <a:endParaRPr lang="en-US">
              <a:solidFill>
                <a:prstClr val="black">
                  <a:tint val="75000"/>
                </a:prstClr>
              </a:solidFill>
              <a:latin typeface="Times New Roman"/>
            </a:endParaRPr>
          </a:p>
        </p:txBody>
      </p:sp>
      <p:sp>
        <p:nvSpPr>
          <p:cNvPr id="3" name="Footer Placeholder 2">
            <a:extLst>
              <a:ext uri="{FF2B5EF4-FFF2-40B4-BE49-F238E27FC236}">
                <a16:creationId xmlns:a16="http://schemas.microsoft.com/office/drawing/2014/main" id="{1DDBFE7E-F7B9-458B-B566-90795D7B308D}"/>
              </a:ext>
            </a:extLst>
          </p:cNvPr>
          <p:cNvSpPr>
            <a:spLocks noGrp="1"/>
          </p:cNvSpPr>
          <p:nvPr>
            <p:ph type="ftr" sz="quarter" idx="11"/>
          </p:nvPr>
        </p:nvSpPr>
        <p:spPr/>
        <p:txBody>
          <a:bodyPr/>
          <a:lstStyle/>
          <a:p>
            <a:pPr defTabSz="457200"/>
            <a:r>
              <a:rPr lang="en-US" smtClean="0">
                <a:solidFill>
                  <a:prstClr val="black">
                    <a:tint val="75000"/>
                  </a:prstClr>
                </a:solidFill>
                <a:latin typeface="Times New Roman"/>
              </a:rPr>
              <a:t>EEE Dept.  Raghu Engineering College  First Review </a:t>
            </a:r>
            <a:endParaRPr lang="en-US">
              <a:solidFill>
                <a:prstClr val="black">
                  <a:tint val="75000"/>
                </a:prstClr>
              </a:solidFill>
              <a:latin typeface="Times New Roman"/>
            </a:endParaRPr>
          </a:p>
        </p:txBody>
      </p:sp>
      <p:sp>
        <p:nvSpPr>
          <p:cNvPr id="4" name="Slide Number Placeholder 3">
            <a:extLst>
              <a:ext uri="{FF2B5EF4-FFF2-40B4-BE49-F238E27FC236}">
                <a16:creationId xmlns:a16="http://schemas.microsoft.com/office/drawing/2014/main" id="{B01E1F48-63DC-4618-9EFE-884FC8F1B45D}"/>
              </a:ext>
            </a:extLst>
          </p:cNvPr>
          <p:cNvSpPr>
            <a:spLocks noGrp="1"/>
          </p:cNvSpPr>
          <p:nvPr>
            <p:ph type="sldNum" sz="quarter" idx="12"/>
          </p:nvPr>
        </p:nvSpPr>
        <p:spPr/>
        <p:txBody>
          <a:bodyPr/>
          <a:lstStyle/>
          <a:p>
            <a:pPr defTabSz="457200"/>
            <a:fld id="{364467F6-786D-45BE-B25C-700787AE89D9}" type="slidenum">
              <a:rPr lang="en-US">
                <a:solidFill>
                  <a:prstClr val="black">
                    <a:tint val="75000"/>
                  </a:prstClr>
                </a:solidFill>
                <a:latin typeface="Times New Roman"/>
              </a:rPr>
              <a:pPr defTabSz="457200"/>
              <a:t>37</a:t>
            </a:fld>
            <a:endParaRPr lang="en-US">
              <a:solidFill>
                <a:prstClr val="black">
                  <a:tint val="75000"/>
                </a:prstClr>
              </a:solidFill>
              <a:latin typeface="Times New Roman"/>
            </a:endParaRPr>
          </a:p>
        </p:txBody>
      </p:sp>
      <p:pic>
        <p:nvPicPr>
          <p:cNvPr id="6" name="Picture 5">
            <a:extLst>
              <a:ext uri="{FF2B5EF4-FFF2-40B4-BE49-F238E27FC236}">
                <a16:creationId xmlns:a16="http://schemas.microsoft.com/office/drawing/2014/main" id="{1B9CA5CC-3DE1-4A1A-9547-26EFD25148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4109" y="136524"/>
            <a:ext cx="8801005" cy="5280603"/>
          </a:xfrm>
          <a:prstGeom prst="rect">
            <a:avLst/>
          </a:prstGeom>
        </p:spPr>
      </p:pic>
      <p:sp>
        <p:nvSpPr>
          <p:cNvPr id="7" name="TextBox 6">
            <a:extLst>
              <a:ext uri="{FF2B5EF4-FFF2-40B4-BE49-F238E27FC236}">
                <a16:creationId xmlns:a16="http://schemas.microsoft.com/office/drawing/2014/main" id="{BC0B9A06-96A7-46FA-A4B8-7AD2040B75BD}"/>
              </a:ext>
            </a:extLst>
          </p:cNvPr>
          <p:cNvSpPr txBox="1"/>
          <p:nvPr/>
        </p:nvSpPr>
        <p:spPr>
          <a:xfrm>
            <a:off x="1524000" y="5786937"/>
            <a:ext cx="9144000" cy="369332"/>
          </a:xfrm>
          <a:prstGeom prst="rect">
            <a:avLst/>
          </a:prstGeom>
          <a:noFill/>
        </p:spPr>
        <p:txBody>
          <a:bodyPr wrap="square" rtlCol="0">
            <a:spAutoFit/>
          </a:bodyPr>
          <a:lstStyle/>
          <a:p>
            <a:pPr algn="ctr" defTabSz="457200"/>
            <a:r>
              <a:rPr lang="en-US" b="1" dirty="0">
                <a:solidFill>
                  <a:prstClr val="black"/>
                </a:solidFill>
                <a:latin typeface="Times New Roman"/>
              </a:rPr>
              <a:t>Fig.27. waveform of PMW circuit at duty cycle of 89.2%</a:t>
            </a:r>
          </a:p>
        </p:txBody>
      </p:sp>
    </p:spTree>
    <p:extLst>
      <p:ext uri="{BB962C8B-B14F-4D97-AF65-F5344CB8AC3E}">
        <p14:creationId xmlns:p14="http://schemas.microsoft.com/office/powerpoint/2010/main" val="8855546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A1E32C-86E4-4DA5-B1D0-FB598812A883}"/>
              </a:ext>
            </a:extLst>
          </p:cNvPr>
          <p:cNvSpPr>
            <a:spLocks noGrp="1"/>
          </p:cNvSpPr>
          <p:nvPr>
            <p:ph type="dt" sz="half" idx="10"/>
          </p:nvPr>
        </p:nvSpPr>
        <p:spPr/>
        <p:txBody>
          <a:bodyPr/>
          <a:lstStyle/>
          <a:p>
            <a:pPr defTabSz="457200"/>
            <a:fld id="{E2087DE1-08EB-46EE-B46B-229918018170}" type="datetime3">
              <a:rPr lang="en-US" smtClean="0">
                <a:solidFill>
                  <a:prstClr val="black">
                    <a:tint val="75000"/>
                  </a:prstClr>
                </a:solidFill>
                <a:latin typeface="Times New Roman"/>
              </a:rPr>
              <a:t>12 July 2021</a:t>
            </a:fld>
            <a:endParaRPr lang="en-US">
              <a:solidFill>
                <a:prstClr val="black">
                  <a:tint val="75000"/>
                </a:prstClr>
              </a:solidFill>
              <a:latin typeface="Times New Roman"/>
            </a:endParaRPr>
          </a:p>
        </p:txBody>
      </p:sp>
      <p:sp>
        <p:nvSpPr>
          <p:cNvPr id="3" name="Footer Placeholder 2">
            <a:extLst>
              <a:ext uri="{FF2B5EF4-FFF2-40B4-BE49-F238E27FC236}">
                <a16:creationId xmlns:a16="http://schemas.microsoft.com/office/drawing/2014/main" id="{A6D6C5F1-B4A5-418F-9AF0-62803659EBB9}"/>
              </a:ext>
            </a:extLst>
          </p:cNvPr>
          <p:cNvSpPr>
            <a:spLocks noGrp="1"/>
          </p:cNvSpPr>
          <p:nvPr>
            <p:ph type="ftr" sz="quarter" idx="11"/>
          </p:nvPr>
        </p:nvSpPr>
        <p:spPr/>
        <p:txBody>
          <a:bodyPr/>
          <a:lstStyle/>
          <a:p>
            <a:pPr defTabSz="457200"/>
            <a:r>
              <a:rPr lang="en-US" smtClean="0">
                <a:solidFill>
                  <a:prstClr val="black">
                    <a:tint val="75000"/>
                  </a:prstClr>
                </a:solidFill>
                <a:latin typeface="Times New Roman"/>
              </a:rPr>
              <a:t>EEE Dept.  Raghu Engineering College  First Review </a:t>
            </a:r>
            <a:endParaRPr lang="en-US">
              <a:solidFill>
                <a:prstClr val="black">
                  <a:tint val="75000"/>
                </a:prstClr>
              </a:solidFill>
              <a:latin typeface="Times New Roman"/>
            </a:endParaRPr>
          </a:p>
        </p:txBody>
      </p:sp>
      <p:sp>
        <p:nvSpPr>
          <p:cNvPr id="4" name="Slide Number Placeholder 3">
            <a:extLst>
              <a:ext uri="{FF2B5EF4-FFF2-40B4-BE49-F238E27FC236}">
                <a16:creationId xmlns:a16="http://schemas.microsoft.com/office/drawing/2014/main" id="{4E84CD8C-8E8B-42BB-B05B-BE8F71A186DB}"/>
              </a:ext>
            </a:extLst>
          </p:cNvPr>
          <p:cNvSpPr>
            <a:spLocks noGrp="1"/>
          </p:cNvSpPr>
          <p:nvPr>
            <p:ph type="sldNum" sz="quarter" idx="12"/>
          </p:nvPr>
        </p:nvSpPr>
        <p:spPr/>
        <p:txBody>
          <a:bodyPr/>
          <a:lstStyle/>
          <a:p>
            <a:pPr defTabSz="457200"/>
            <a:fld id="{364467F6-786D-45BE-B25C-700787AE89D9}" type="slidenum">
              <a:rPr lang="en-US">
                <a:solidFill>
                  <a:prstClr val="black">
                    <a:tint val="75000"/>
                  </a:prstClr>
                </a:solidFill>
                <a:latin typeface="Times New Roman"/>
              </a:rPr>
              <a:pPr defTabSz="457200"/>
              <a:t>38</a:t>
            </a:fld>
            <a:endParaRPr lang="en-US">
              <a:solidFill>
                <a:prstClr val="black">
                  <a:tint val="75000"/>
                </a:prstClr>
              </a:solidFill>
              <a:latin typeface="Times New Roman"/>
            </a:endParaRPr>
          </a:p>
        </p:txBody>
      </p:sp>
      <p:pic>
        <p:nvPicPr>
          <p:cNvPr id="6" name="Picture 5">
            <a:extLst>
              <a:ext uri="{FF2B5EF4-FFF2-40B4-BE49-F238E27FC236}">
                <a16:creationId xmlns:a16="http://schemas.microsoft.com/office/drawing/2014/main" id="{FD77ACE3-D57E-4841-9618-6BC40C8BF9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4109" y="136524"/>
            <a:ext cx="8754823" cy="5252894"/>
          </a:xfrm>
          <a:prstGeom prst="rect">
            <a:avLst/>
          </a:prstGeom>
        </p:spPr>
      </p:pic>
      <p:sp>
        <p:nvSpPr>
          <p:cNvPr id="7" name="TextBox 6">
            <a:extLst>
              <a:ext uri="{FF2B5EF4-FFF2-40B4-BE49-F238E27FC236}">
                <a16:creationId xmlns:a16="http://schemas.microsoft.com/office/drawing/2014/main" id="{C99E6DEE-E778-4186-BA15-75D676BFCC0F}"/>
              </a:ext>
            </a:extLst>
          </p:cNvPr>
          <p:cNvSpPr txBox="1"/>
          <p:nvPr/>
        </p:nvSpPr>
        <p:spPr>
          <a:xfrm>
            <a:off x="1524000" y="5786937"/>
            <a:ext cx="9144000" cy="369332"/>
          </a:xfrm>
          <a:prstGeom prst="rect">
            <a:avLst/>
          </a:prstGeom>
          <a:noFill/>
        </p:spPr>
        <p:txBody>
          <a:bodyPr wrap="square" rtlCol="0">
            <a:spAutoFit/>
          </a:bodyPr>
          <a:lstStyle/>
          <a:p>
            <a:pPr algn="ctr" defTabSz="457200"/>
            <a:r>
              <a:rPr lang="en-US" b="1" dirty="0">
                <a:solidFill>
                  <a:prstClr val="black"/>
                </a:solidFill>
                <a:latin typeface="Times New Roman"/>
              </a:rPr>
              <a:t>Fig.28. waveform of PMW circuit at duty cycle of 90.3%</a:t>
            </a:r>
          </a:p>
        </p:txBody>
      </p:sp>
    </p:spTree>
    <p:extLst>
      <p:ext uri="{BB962C8B-B14F-4D97-AF65-F5344CB8AC3E}">
        <p14:creationId xmlns:p14="http://schemas.microsoft.com/office/powerpoint/2010/main" val="27189443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DD01D7-430D-4297-AC12-A7ACA115D214}"/>
              </a:ext>
            </a:extLst>
          </p:cNvPr>
          <p:cNvSpPr>
            <a:spLocks noGrp="1"/>
          </p:cNvSpPr>
          <p:nvPr>
            <p:ph type="dt" sz="half" idx="10"/>
          </p:nvPr>
        </p:nvSpPr>
        <p:spPr/>
        <p:txBody>
          <a:bodyPr/>
          <a:lstStyle/>
          <a:p>
            <a:pPr defTabSz="457200"/>
            <a:fld id="{BF48FCE8-59D3-4275-AFCE-2F11CFE60E41}" type="datetime3">
              <a:rPr lang="en-US" smtClean="0">
                <a:solidFill>
                  <a:prstClr val="black">
                    <a:tint val="75000"/>
                  </a:prstClr>
                </a:solidFill>
                <a:latin typeface="Times New Roman"/>
              </a:rPr>
              <a:t>12 July 2021</a:t>
            </a:fld>
            <a:endParaRPr lang="en-US">
              <a:solidFill>
                <a:prstClr val="black">
                  <a:tint val="75000"/>
                </a:prstClr>
              </a:solidFill>
              <a:latin typeface="Times New Roman"/>
            </a:endParaRPr>
          </a:p>
        </p:txBody>
      </p:sp>
      <p:sp>
        <p:nvSpPr>
          <p:cNvPr id="3" name="Footer Placeholder 2">
            <a:extLst>
              <a:ext uri="{FF2B5EF4-FFF2-40B4-BE49-F238E27FC236}">
                <a16:creationId xmlns:a16="http://schemas.microsoft.com/office/drawing/2014/main" id="{BFBFAA3D-3FEB-4920-AF3E-87A7047307B5}"/>
              </a:ext>
            </a:extLst>
          </p:cNvPr>
          <p:cNvSpPr>
            <a:spLocks noGrp="1"/>
          </p:cNvSpPr>
          <p:nvPr>
            <p:ph type="ftr" sz="quarter" idx="11"/>
          </p:nvPr>
        </p:nvSpPr>
        <p:spPr/>
        <p:txBody>
          <a:bodyPr/>
          <a:lstStyle/>
          <a:p>
            <a:pPr defTabSz="457200"/>
            <a:r>
              <a:rPr lang="en-US" smtClean="0">
                <a:solidFill>
                  <a:prstClr val="black">
                    <a:tint val="75000"/>
                  </a:prstClr>
                </a:solidFill>
                <a:latin typeface="Times New Roman"/>
              </a:rPr>
              <a:t>EEE Dept.  Raghu Engineering College  First Review </a:t>
            </a:r>
            <a:endParaRPr lang="en-US">
              <a:solidFill>
                <a:prstClr val="black">
                  <a:tint val="75000"/>
                </a:prstClr>
              </a:solidFill>
              <a:latin typeface="Times New Roman"/>
            </a:endParaRPr>
          </a:p>
        </p:txBody>
      </p:sp>
      <p:sp>
        <p:nvSpPr>
          <p:cNvPr id="4" name="Slide Number Placeholder 3">
            <a:extLst>
              <a:ext uri="{FF2B5EF4-FFF2-40B4-BE49-F238E27FC236}">
                <a16:creationId xmlns:a16="http://schemas.microsoft.com/office/drawing/2014/main" id="{DFE46951-7C37-44CD-969E-7EFB3A0F15C8}"/>
              </a:ext>
            </a:extLst>
          </p:cNvPr>
          <p:cNvSpPr>
            <a:spLocks noGrp="1"/>
          </p:cNvSpPr>
          <p:nvPr>
            <p:ph type="sldNum" sz="quarter" idx="12"/>
          </p:nvPr>
        </p:nvSpPr>
        <p:spPr/>
        <p:txBody>
          <a:bodyPr/>
          <a:lstStyle/>
          <a:p>
            <a:pPr defTabSz="457200"/>
            <a:fld id="{364467F6-786D-45BE-B25C-700787AE89D9}" type="slidenum">
              <a:rPr lang="en-US">
                <a:solidFill>
                  <a:prstClr val="black">
                    <a:tint val="75000"/>
                  </a:prstClr>
                </a:solidFill>
                <a:latin typeface="Times New Roman"/>
              </a:rPr>
              <a:pPr defTabSz="457200"/>
              <a:t>39</a:t>
            </a:fld>
            <a:endParaRPr lang="en-US">
              <a:solidFill>
                <a:prstClr val="black">
                  <a:tint val="75000"/>
                </a:prstClr>
              </a:solidFill>
              <a:latin typeface="Times New Roman"/>
            </a:endParaRPr>
          </a:p>
        </p:txBody>
      </p:sp>
      <p:pic>
        <p:nvPicPr>
          <p:cNvPr id="6" name="Picture 5">
            <a:extLst>
              <a:ext uri="{FF2B5EF4-FFF2-40B4-BE49-F238E27FC236}">
                <a16:creationId xmlns:a16="http://schemas.microsoft.com/office/drawing/2014/main" id="{90C0B41E-52DD-4C7E-BEF6-8B1FBAD90C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7964" y="136524"/>
            <a:ext cx="8754823" cy="5252894"/>
          </a:xfrm>
          <a:prstGeom prst="rect">
            <a:avLst/>
          </a:prstGeom>
        </p:spPr>
      </p:pic>
      <p:sp>
        <p:nvSpPr>
          <p:cNvPr id="7" name="TextBox 6">
            <a:extLst>
              <a:ext uri="{FF2B5EF4-FFF2-40B4-BE49-F238E27FC236}">
                <a16:creationId xmlns:a16="http://schemas.microsoft.com/office/drawing/2014/main" id="{9C92D703-50E2-4335-A3F3-8BB170ACF27C}"/>
              </a:ext>
            </a:extLst>
          </p:cNvPr>
          <p:cNvSpPr txBox="1"/>
          <p:nvPr/>
        </p:nvSpPr>
        <p:spPr>
          <a:xfrm>
            <a:off x="1524000" y="5786937"/>
            <a:ext cx="9144000" cy="369332"/>
          </a:xfrm>
          <a:prstGeom prst="rect">
            <a:avLst/>
          </a:prstGeom>
          <a:noFill/>
        </p:spPr>
        <p:txBody>
          <a:bodyPr wrap="square" rtlCol="0">
            <a:spAutoFit/>
          </a:bodyPr>
          <a:lstStyle/>
          <a:p>
            <a:pPr algn="ctr" defTabSz="457200"/>
            <a:r>
              <a:rPr lang="en-US" b="1" dirty="0">
                <a:solidFill>
                  <a:prstClr val="black"/>
                </a:solidFill>
                <a:latin typeface="Times New Roman"/>
              </a:rPr>
              <a:t>Fig.29. waveform of PMW circuit at duty cycle of 91.2%</a:t>
            </a:r>
          </a:p>
        </p:txBody>
      </p:sp>
    </p:spTree>
    <p:extLst>
      <p:ext uri="{BB962C8B-B14F-4D97-AF65-F5344CB8AC3E}">
        <p14:creationId xmlns:p14="http://schemas.microsoft.com/office/powerpoint/2010/main" val="2528117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77ACE-F885-4993-94C5-36244C97DFD0}"/>
              </a:ext>
            </a:extLst>
          </p:cNvPr>
          <p:cNvSpPr>
            <a:spLocks noGrp="1"/>
          </p:cNvSpPr>
          <p:nvPr>
            <p:ph type="title"/>
          </p:nvPr>
        </p:nvSpPr>
        <p:spPr>
          <a:xfrm>
            <a:off x="0" y="365125"/>
            <a:ext cx="12192000" cy="1325563"/>
          </a:xfrm>
        </p:spPr>
        <p:txBody>
          <a:bodyPr/>
          <a:lstStyle/>
          <a:p>
            <a:pPr algn="ctr"/>
            <a:r>
              <a:rPr lang="en-IN" b="1" dirty="0">
                <a:latin typeface="Times New Roman" panose="02020603050405020304" pitchFamily="18" charset="0"/>
                <a:cs typeface="Times New Roman" panose="02020603050405020304" pitchFamily="18" charset="0"/>
              </a:rPr>
              <a:t>Significance.</a:t>
            </a:r>
          </a:p>
        </p:txBody>
      </p:sp>
      <p:sp>
        <p:nvSpPr>
          <p:cNvPr id="3" name="Content Placeholder 2">
            <a:extLst>
              <a:ext uri="{FF2B5EF4-FFF2-40B4-BE49-F238E27FC236}">
                <a16:creationId xmlns:a16="http://schemas.microsoft.com/office/drawing/2014/main" id="{FE50F753-B09D-429A-816B-469D5DE1C9E5}"/>
              </a:ext>
            </a:extLst>
          </p:cNvPr>
          <p:cNvSpPr>
            <a:spLocks noGrp="1"/>
          </p:cNvSpPr>
          <p:nvPr>
            <p:ph idx="1"/>
          </p:nvPr>
        </p:nvSpPr>
        <p:spPr>
          <a:xfrm>
            <a:off x="0" y="1825625"/>
            <a:ext cx="12192000" cy="4351338"/>
          </a:xfrm>
        </p:spPr>
        <p:txBody>
          <a:bodyPr>
            <a:normAutofit/>
          </a:bodyPr>
          <a:lstStyle/>
          <a:p>
            <a:pPr algn="just">
              <a:lnSpc>
                <a:spcPct val="200000"/>
              </a:lnSpc>
            </a:pPr>
            <a:r>
              <a:rPr lang="en-US" sz="1800" dirty="0">
                <a:latin typeface="Times New Roman" panose="02020603050405020304" pitchFamily="18" charset="0"/>
                <a:cs typeface="Times New Roman" panose="02020603050405020304" pitchFamily="18" charset="0"/>
              </a:rPr>
              <a:t>Globally the demand of energy is increasing exponentially. The constant rise in deficit between supply and demand causes concern to the global energy crisis.</a:t>
            </a:r>
          </a:p>
          <a:p>
            <a:pPr algn="just">
              <a:lnSpc>
                <a:spcPct val="200000"/>
              </a:lnSpc>
            </a:pPr>
            <a:r>
              <a:rPr lang="en-US" sz="1800" dirty="0">
                <a:latin typeface="Times New Roman" panose="02020603050405020304" pitchFamily="18" charset="0"/>
                <a:cs typeface="Times New Roman" panose="02020603050405020304" pitchFamily="18" charset="0"/>
              </a:rPr>
              <a:t>Due to rapid improvement in increasing the efficiency and reduction in the manufacturing cost of PV cell, solar energy is becoming more promising source of energy.</a:t>
            </a:r>
          </a:p>
          <a:p>
            <a:pPr algn="just">
              <a:lnSpc>
                <a:spcPct val="200000"/>
              </a:lnSpc>
            </a:pPr>
            <a:r>
              <a:rPr lang="en-US" sz="1800" dirty="0">
                <a:latin typeface="Times New Roman" panose="02020603050405020304" pitchFamily="18" charset="0"/>
                <a:cs typeface="Times New Roman" panose="02020603050405020304" pitchFamily="18" charset="0"/>
              </a:rPr>
              <a:t>Renewable energy system requires a suitable converter, as it generates unregulated power. These systems primarily used boost converter to supply high voltage to </a:t>
            </a:r>
            <a:r>
              <a:rPr lang="en-US" sz="1800">
                <a:latin typeface="Times New Roman" panose="02020603050405020304" pitchFamily="18" charset="0"/>
                <a:cs typeface="Times New Roman" panose="02020603050405020304" pitchFamily="18" charset="0"/>
              </a:rPr>
              <a:t>the load.</a:t>
            </a:r>
            <a:endParaRPr lang="en-US" sz="18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78924278-66DC-4873-8E5E-A05F67670E0B}"/>
              </a:ext>
            </a:extLst>
          </p:cNvPr>
          <p:cNvSpPr>
            <a:spLocks noGrp="1"/>
          </p:cNvSpPr>
          <p:nvPr>
            <p:ph type="dt" sz="half" idx="10"/>
          </p:nvPr>
        </p:nvSpPr>
        <p:spPr/>
        <p:txBody>
          <a:bodyPr/>
          <a:lstStyle/>
          <a:p>
            <a:fld id="{5E45A77D-04C2-4C1C-A039-E3B3680A4D30}" type="datetime3">
              <a:rPr lang="en-US" smtClean="0"/>
              <a:t>12 July 2021</a:t>
            </a:fld>
            <a:endParaRPr lang="en-IN"/>
          </a:p>
        </p:txBody>
      </p:sp>
      <p:sp>
        <p:nvSpPr>
          <p:cNvPr id="5" name="Footer Placeholder 4">
            <a:extLst>
              <a:ext uri="{FF2B5EF4-FFF2-40B4-BE49-F238E27FC236}">
                <a16:creationId xmlns:a16="http://schemas.microsoft.com/office/drawing/2014/main" id="{10838A24-E167-4BE7-BB4C-2C01350E75D7}"/>
              </a:ext>
            </a:extLst>
          </p:cNvPr>
          <p:cNvSpPr>
            <a:spLocks noGrp="1"/>
          </p:cNvSpPr>
          <p:nvPr>
            <p:ph type="ftr" sz="quarter" idx="11"/>
          </p:nvPr>
        </p:nvSpPr>
        <p:spPr/>
        <p:txBody>
          <a:bodyPr/>
          <a:lstStyle/>
          <a:p>
            <a:r>
              <a:rPr lang="en-US" smtClean="0"/>
              <a:t>EEE Dept.  Raghu Engineering College  First Review </a:t>
            </a:r>
            <a:endParaRPr lang="en-IN"/>
          </a:p>
        </p:txBody>
      </p:sp>
      <p:sp>
        <p:nvSpPr>
          <p:cNvPr id="6" name="Slide Number Placeholder 5">
            <a:extLst>
              <a:ext uri="{FF2B5EF4-FFF2-40B4-BE49-F238E27FC236}">
                <a16:creationId xmlns:a16="http://schemas.microsoft.com/office/drawing/2014/main" id="{879A4A0E-8C2C-467B-8823-94972BE62883}"/>
              </a:ext>
            </a:extLst>
          </p:cNvPr>
          <p:cNvSpPr>
            <a:spLocks noGrp="1"/>
          </p:cNvSpPr>
          <p:nvPr>
            <p:ph type="sldNum" sz="quarter" idx="12"/>
          </p:nvPr>
        </p:nvSpPr>
        <p:spPr/>
        <p:txBody>
          <a:bodyPr/>
          <a:lstStyle/>
          <a:p>
            <a:fld id="{54E8D680-2024-4BE5-B657-20ABFEAC7F8D}" type="slidenum">
              <a:rPr lang="en-IN" smtClean="0"/>
              <a:t>4</a:t>
            </a:fld>
            <a:endParaRPr lang="en-IN"/>
          </a:p>
        </p:txBody>
      </p:sp>
    </p:spTree>
    <p:extLst>
      <p:ext uri="{BB962C8B-B14F-4D97-AF65-F5344CB8AC3E}">
        <p14:creationId xmlns:p14="http://schemas.microsoft.com/office/powerpoint/2010/main" val="1777257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129B32-4FED-44A1-B25D-9109882BE690}"/>
              </a:ext>
            </a:extLst>
          </p:cNvPr>
          <p:cNvSpPr>
            <a:spLocks noGrp="1"/>
          </p:cNvSpPr>
          <p:nvPr>
            <p:ph type="dt" sz="half" idx="10"/>
          </p:nvPr>
        </p:nvSpPr>
        <p:spPr/>
        <p:txBody>
          <a:bodyPr/>
          <a:lstStyle/>
          <a:p>
            <a:pPr defTabSz="457200"/>
            <a:fld id="{ED9B1B39-010C-4BC1-B2AF-4756315999DD}" type="datetime3">
              <a:rPr lang="en-US" smtClean="0">
                <a:solidFill>
                  <a:prstClr val="black">
                    <a:tint val="75000"/>
                  </a:prstClr>
                </a:solidFill>
                <a:latin typeface="Times New Roman"/>
              </a:rPr>
              <a:t>12 July 2021</a:t>
            </a:fld>
            <a:endParaRPr lang="en-US">
              <a:solidFill>
                <a:prstClr val="black">
                  <a:tint val="75000"/>
                </a:prstClr>
              </a:solidFill>
              <a:latin typeface="Times New Roman"/>
            </a:endParaRPr>
          </a:p>
        </p:txBody>
      </p:sp>
      <p:sp>
        <p:nvSpPr>
          <p:cNvPr id="3" name="Footer Placeholder 2">
            <a:extLst>
              <a:ext uri="{FF2B5EF4-FFF2-40B4-BE49-F238E27FC236}">
                <a16:creationId xmlns:a16="http://schemas.microsoft.com/office/drawing/2014/main" id="{F959D3C4-0E7E-4ED3-B00C-0EA51525CD7F}"/>
              </a:ext>
            </a:extLst>
          </p:cNvPr>
          <p:cNvSpPr>
            <a:spLocks noGrp="1"/>
          </p:cNvSpPr>
          <p:nvPr>
            <p:ph type="ftr" sz="quarter" idx="11"/>
          </p:nvPr>
        </p:nvSpPr>
        <p:spPr/>
        <p:txBody>
          <a:bodyPr/>
          <a:lstStyle/>
          <a:p>
            <a:pPr defTabSz="457200"/>
            <a:r>
              <a:rPr lang="en-US" smtClean="0">
                <a:solidFill>
                  <a:prstClr val="black">
                    <a:tint val="75000"/>
                  </a:prstClr>
                </a:solidFill>
                <a:latin typeface="Times New Roman"/>
              </a:rPr>
              <a:t>EEE Dept.  Raghu Engineering College  First Review </a:t>
            </a:r>
            <a:endParaRPr lang="en-US">
              <a:solidFill>
                <a:prstClr val="black">
                  <a:tint val="75000"/>
                </a:prstClr>
              </a:solidFill>
              <a:latin typeface="Times New Roman"/>
            </a:endParaRPr>
          </a:p>
        </p:txBody>
      </p:sp>
      <p:sp>
        <p:nvSpPr>
          <p:cNvPr id="4" name="Slide Number Placeholder 3">
            <a:extLst>
              <a:ext uri="{FF2B5EF4-FFF2-40B4-BE49-F238E27FC236}">
                <a16:creationId xmlns:a16="http://schemas.microsoft.com/office/drawing/2014/main" id="{D4DEF465-8367-4376-B861-D6483F6FFC06}"/>
              </a:ext>
            </a:extLst>
          </p:cNvPr>
          <p:cNvSpPr>
            <a:spLocks noGrp="1"/>
          </p:cNvSpPr>
          <p:nvPr>
            <p:ph type="sldNum" sz="quarter" idx="12"/>
          </p:nvPr>
        </p:nvSpPr>
        <p:spPr/>
        <p:txBody>
          <a:bodyPr/>
          <a:lstStyle/>
          <a:p>
            <a:pPr defTabSz="457200"/>
            <a:fld id="{364467F6-786D-45BE-B25C-700787AE89D9}" type="slidenum">
              <a:rPr lang="en-US">
                <a:solidFill>
                  <a:prstClr val="black">
                    <a:tint val="75000"/>
                  </a:prstClr>
                </a:solidFill>
                <a:latin typeface="Times New Roman"/>
              </a:rPr>
              <a:pPr defTabSz="457200"/>
              <a:t>40</a:t>
            </a:fld>
            <a:endParaRPr lang="en-US">
              <a:solidFill>
                <a:prstClr val="black">
                  <a:tint val="75000"/>
                </a:prstClr>
              </a:solidFill>
              <a:latin typeface="Times New Roman"/>
            </a:endParaRPr>
          </a:p>
        </p:txBody>
      </p:sp>
      <p:pic>
        <p:nvPicPr>
          <p:cNvPr id="6" name="Picture 5">
            <a:extLst>
              <a:ext uri="{FF2B5EF4-FFF2-40B4-BE49-F238E27FC236}">
                <a16:creationId xmlns:a16="http://schemas.microsoft.com/office/drawing/2014/main" id="{E4297FB2-9EDA-4877-9A4F-71583C0662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0255" y="136524"/>
            <a:ext cx="8754825" cy="5252895"/>
          </a:xfrm>
          <a:prstGeom prst="rect">
            <a:avLst/>
          </a:prstGeom>
        </p:spPr>
      </p:pic>
      <p:sp>
        <p:nvSpPr>
          <p:cNvPr id="7" name="TextBox 6">
            <a:extLst>
              <a:ext uri="{FF2B5EF4-FFF2-40B4-BE49-F238E27FC236}">
                <a16:creationId xmlns:a16="http://schemas.microsoft.com/office/drawing/2014/main" id="{D4B1BD20-E953-4086-9EFB-C4AB555D5BD4}"/>
              </a:ext>
            </a:extLst>
          </p:cNvPr>
          <p:cNvSpPr txBox="1"/>
          <p:nvPr/>
        </p:nvSpPr>
        <p:spPr>
          <a:xfrm>
            <a:off x="1524000" y="5786937"/>
            <a:ext cx="9144000" cy="369332"/>
          </a:xfrm>
          <a:prstGeom prst="rect">
            <a:avLst/>
          </a:prstGeom>
          <a:noFill/>
        </p:spPr>
        <p:txBody>
          <a:bodyPr wrap="square" rtlCol="0">
            <a:spAutoFit/>
          </a:bodyPr>
          <a:lstStyle/>
          <a:p>
            <a:pPr algn="ctr" defTabSz="457200"/>
            <a:r>
              <a:rPr lang="en-US" b="1" dirty="0">
                <a:solidFill>
                  <a:prstClr val="black"/>
                </a:solidFill>
                <a:latin typeface="Times New Roman"/>
              </a:rPr>
              <a:t>Fig.30. waveform of PMW circuit at duty cycle of 92.9%</a:t>
            </a:r>
          </a:p>
        </p:txBody>
      </p:sp>
    </p:spTree>
    <p:extLst>
      <p:ext uri="{BB962C8B-B14F-4D97-AF65-F5344CB8AC3E}">
        <p14:creationId xmlns:p14="http://schemas.microsoft.com/office/powerpoint/2010/main" val="28482002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18FA4D-8D85-49A6-BA7B-1F3A79CC1624}"/>
              </a:ext>
            </a:extLst>
          </p:cNvPr>
          <p:cNvSpPr>
            <a:spLocks noGrp="1"/>
          </p:cNvSpPr>
          <p:nvPr>
            <p:ph type="dt" sz="half" idx="10"/>
          </p:nvPr>
        </p:nvSpPr>
        <p:spPr/>
        <p:txBody>
          <a:bodyPr/>
          <a:lstStyle/>
          <a:p>
            <a:pPr defTabSz="457200"/>
            <a:fld id="{748E88B8-C482-4D1C-9C15-14756928210A}" type="datetime3">
              <a:rPr lang="en-US" smtClean="0">
                <a:solidFill>
                  <a:prstClr val="black">
                    <a:tint val="75000"/>
                  </a:prstClr>
                </a:solidFill>
                <a:latin typeface="Times New Roman"/>
              </a:rPr>
              <a:t>12 July 2021</a:t>
            </a:fld>
            <a:endParaRPr lang="en-US">
              <a:solidFill>
                <a:prstClr val="black">
                  <a:tint val="75000"/>
                </a:prstClr>
              </a:solidFill>
              <a:latin typeface="Times New Roman"/>
            </a:endParaRPr>
          </a:p>
        </p:txBody>
      </p:sp>
      <p:sp>
        <p:nvSpPr>
          <p:cNvPr id="3" name="Footer Placeholder 2">
            <a:extLst>
              <a:ext uri="{FF2B5EF4-FFF2-40B4-BE49-F238E27FC236}">
                <a16:creationId xmlns:a16="http://schemas.microsoft.com/office/drawing/2014/main" id="{774379CF-B2B5-490F-8423-D496394DACC9}"/>
              </a:ext>
            </a:extLst>
          </p:cNvPr>
          <p:cNvSpPr>
            <a:spLocks noGrp="1"/>
          </p:cNvSpPr>
          <p:nvPr>
            <p:ph type="ftr" sz="quarter" idx="11"/>
          </p:nvPr>
        </p:nvSpPr>
        <p:spPr/>
        <p:txBody>
          <a:bodyPr/>
          <a:lstStyle/>
          <a:p>
            <a:pPr defTabSz="457200"/>
            <a:r>
              <a:rPr lang="en-US" smtClean="0">
                <a:solidFill>
                  <a:prstClr val="black">
                    <a:tint val="75000"/>
                  </a:prstClr>
                </a:solidFill>
                <a:latin typeface="Times New Roman"/>
              </a:rPr>
              <a:t>EEE Dept.  Raghu Engineering College  First Review </a:t>
            </a:r>
            <a:endParaRPr lang="en-US">
              <a:solidFill>
                <a:prstClr val="black">
                  <a:tint val="75000"/>
                </a:prstClr>
              </a:solidFill>
              <a:latin typeface="Times New Roman"/>
            </a:endParaRPr>
          </a:p>
        </p:txBody>
      </p:sp>
      <p:sp>
        <p:nvSpPr>
          <p:cNvPr id="4" name="Slide Number Placeholder 3">
            <a:extLst>
              <a:ext uri="{FF2B5EF4-FFF2-40B4-BE49-F238E27FC236}">
                <a16:creationId xmlns:a16="http://schemas.microsoft.com/office/drawing/2014/main" id="{733BE282-B2BC-49D5-9713-053211FB4F77}"/>
              </a:ext>
            </a:extLst>
          </p:cNvPr>
          <p:cNvSpPr>
            <a:spLocks noGrp="1"/>
          </p:cNvSpPr>
          <p:nvPr>
            <p:ph type="sldNum" sz="quarter" idx="12"/>
          </p:nvPr>
        </p:nvSpPr>
        <p:spPr/>
        <p:txBody>
          <a:bodyPr/>
          <a:lstStyle/>
          <a:p>
            <a:pPr defTabSz="457200"/>
            <a:fld id="{364467F6-786D-45BE-B25C-700787AE89D9}" type="slidenum">
              <a:rPr lang="en-US">
                <a:solidFill>
                  <a:prstClr val="black">
                    <a:tint val="75000"/>
                  </a:prstClr>
                </a:solidFill>
                <a:latin typeface="Times New Roman"/>
              </a:rPr>
              <a:pPr defTabSz="457200"/>
              <a:t>41</a:t>
            </a:fld>
            <a:endParaRPr lang="en-US">
              <a:solidFill>
                <a:prstClr val="black">
                  <a:tint val="75000"/>
                </a:prstClr>
              </a:solidFill>
              <a:latin typeface="Times New Roman"/>
            </a:endParaRPr>
          </a:p>
        </p:txBody>
      </p:sp>
      <p:pic>
        <p:nvPicPr>
          <p:cNvPr id="6" name="Picture 5">
            <a:extLst>
              <a:ext uri="{FF2B5EF4-FFF2-40B4-BE49-F238E27FC236}">
                <a16:creationId xmlns:a16="http://schemas.microsoft.com/office/drawing/2014/main" id="{7493C47A-A822-4F7E-BAA8-FBA3A747AB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0255" y="136524"/>
            <a:ext cx="8777915" cy="5266749"/>
          </a:xfrm>
          <a:prstGeom prst="rect">
            <a:avLst/>
          </a:prstGeom>
        </p:spPr>
      </p:pic>
      <p:sp>
        <p:nvSpPr>
          <p:cNvPr id="7" name="TextBox 6">
            <a:extLst>
              <a:ext uri="{FF2B5EF4-FFF2-40B4-BE49-F238E27FC236}">
                <a16:creationId xmlns:a16="http://schemas.microsoft.com/office/drawing/2014/main" id="{A7B448B9-BD64-4F8E-ADCA-C001B1F4E747}"/>
              </a:ext>
            </a:extLst>
          </p:cNvPr>
          <p:cNvSpPr txBox="1"/>
          <p:nvPr/>
        </p:nvSpPr>
        <p:spPr>
          <a:xfrm>
            <a:off x="1524000" y="5786937"/>
            <a:ext cx="9144000" cy="369332"/>
          </a:xfrm>
          <a:prstGeom prst="rect">
            <a:avLst/>
          </a:prstGeom>
          <a:noFill/>
        </p:spPr>
        <p:txBody>
          <a:bodyPr wrap="square" rtlCol="0">
            <a:spAutoFit/>
          </a:bodyPr>
          <a:lstStyle/>
          <a:p>
            <a:pPr algn="ctr" defTabSz="457200"/>
            <a:r>
              <a:rPr lang="en-US" b="1" dirty="0">
                <a:solidFill>
                  <a:prstClr val="black"/>
                </a:solidFill>
                <a:latin typeface="Times New Roman"/>
              </a:rPr>
              <a:t>Fig.31. waveform of PMW circuit at duty cycle of 93.5%</a:t>
            </a:r>
          </a:p>
        </p:txBody>
      </p:sp>
    </p:spTree>
    <p:extLst>
      <p:ext uri="{BB962C8B-B14F-4D97-AF65-F5344CB8AC3E}">
        <p14:creationId xmlns:p14="http://schemas.microsoft.com/office/powerpoint/2010/main" val="1054544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7816E4-2BAB-4B24-BA2D-F828EFC36688}"/>
              </a:ext>
            </a:extLst>
          </p:cNvPr>
          <p:cNvSpPr>
            <a:spLocks noGrp="1"/>
          </p:cNvSpPr>
          <p:nvPr>
            <p:ph type="dt" sz="half" idx="10"/>
          </p:nvPr>
        </p:nvSpPr>
        <p:spPr/>
        <p:txBody>
          <a:bodyPr/>
          <a:lstStyle/>
          <a:p>
            <a:pPr defTabSz="457200"/>
            <a:fld id="{B0840462-4E69-43B6-8A1F-0C6B0F9EF50D}" type="datetime3">
              <a:rPr lang="en-US" smtClean="0">
                <a:solidFill>
                  <a:prstClr val="black">
                    <a:tint val="75000"/>
                  </a:prstClr>
                </a:solidFill>
                <a:latin typeface="Times New Roman"/>
              </a:rPr>
              <a:t>12 July 2021</a:t>
            </a:fld>
            <a:endParaRPr lang="en-US">
              <a:solidFill>
                <a:prstClr val="black">
                  <a:tint val="75000"/>
                </a:prstClr>
              </a:solidFill>
              <a:latin typeface="Times New Roman"/>
            </a:endParaRPr>
          </a:p>
        </p:txBody>
      </p:sp>
      <p:sp>
        <p:nvSpPr>
          <p:cNvPr id="3" name="Footer Placeholder 2">
            <a:extLst>
              <a:ext uri="{FF2B5EF4-FFF2-40B4-BE49-F238E27FC236}">
                <a16:creationId xmlns:a16="http://schemas.microsoft.com/office/drawing/2014/main" id="{151D2288-C20F-48B7-891E-5C9FD2BFE292}"/>
              </a:ext>
            </a:extLst>
          </p:cNvPr>
          <p:cNvSpPr>
            <a:spLocks noGrp="1"/>
          </p:cNvSpPr>
          <p:nvPr>
            <p:ph type="ftr" sz="quarter" idx="11"/>
          </p:nvPr>
        </p:nvSpPr>
        <p:spPr/>
        <p:txBody>
          <a:bodyPr/>
          <a:lstStyle/>
          <a:p>
            <a:pPr defTabSz="457200"/>
            <a:r>
              <a:rPr lang="en-US" smtClean="0">
                <a:solidFill>
                  <a:prstClr val="black">
                    <a:tint val="75000"/>
                  </a:prstClr>
                </a:solidFill>
                <a:latin typeface="Times New Roman"/>
              </a:rPr>
              <a:t>EEE Dept.  Raghu Engineering College  First Review </a:t>
            </a:r>
            <a:endParaRPr lang="en-US">
              <a:solidFill>
                <a:prstClr val="black">
                  <a:tint val="75000"/>
                </a:prstClr>
              </a:solidFill>
              <a:latin typeface="Times New Roman"/>
            </a:endParaRPr>
          </a:p>
        </p:txBody>
      </p:sp>
      <p:sp>
        <p:nvSpPr>
          <p:cNvPr id="4" name="Slide Number Placeholder 3">
            <a:extLst>
              <a:ext uri="{FF2B5EF4-FFF2-40B4-BE49-F238E27FC236}">
                <a16:creationId xmlns:a16="http://schemas.microsoft.com/office/drawing/2014/main" id="{532BEE54-94A8-4882-AFBF-75C2C4929222}"/>
              </a:ext>
            </a:extLst>
          </p:cNvPr>
          <p:cNvSpPr>
            <a:spLocks noGrp="1"/>
          </p:cNvSpPr>
          <p:nvPr>
            <p:ph type="sldNum" sz="quarter" idx="12"/>
          </p:nvPr>
        </p:nvSpPr>
        <p:spPr/>
        <p:txBody>
          <a:bodyPr/>
          <a:lstStyle/>
          <a:p>
            <a:pPr defTabSz="457200"/>
            <a:fld id="{364467F6-786D-45BE-B25C-700787AE89D9}" type="slidenum">
              <a:rPr lang="en-US">
                <a:solidFill>
                  <a:prstClr val="black">
                    <a:tint val="75000"/>
                  </a:prstClr>
                </a:solidFill>
                <a:latin typeface="Times New Roman"/>
              </a:rPr>
              <a:pPr defTabSz="457200"/>
              <a:t>42</a:t>
            </a:fld>
            <a:endParaRPr lang="en-US">
              <a:solidFill>
                <a:prstClr val="black">
                  <a:tint val="75000"/>
                </a:prstClr>
              </a:solidFill>
              <a:latin typeface="Times New Roman"/>
            </a:endParaRPr>
          </a:p>
        </p:txBody>
      </p:sp>
      <p:pic>
        <p:nvPicPr>
          <p:cNvPr id="6" name="Picture 5">
            <a:extLst>
              <a:ext uri="{FF2B5EF4-FFF2-40B4-BE49-F238E27FC236}">
                <a16:creationId xmlns:a16="http://schemas.microsoft.com/office/drawing/2014/main" id="{E22D0C9F-F11D-48C2-85CA-44E3DBD7AD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7964" y="136524"/>
            <a:ext cx="8728363" cy="5237018"/>
          </a:xfrm>
          <a:prstGeom prst="rect">
            <a:avLst/>
          </a:prstGeom>
        </p:spPr>
      </p:pic>
      <p:sp>
        <p:nvSpPr>
          <p:cNvPr id="7" name="TextBox 6">
            <a:extLst>
              <a:ext uri="{FF2B5EF4-FFF2-40B4-BE49-F238E27FC236}">
                <a16:creationId xmlns:a16="http://schemas.microsoft.com/office/drawing/2014/main" id="{03859B3F-FF1F-4766-9CDD-D8EA26FC36CB}"/>
              </a:ext>
            </a:extLst>
          </p:cNvPr>
          <p:cNvSpPr txBox="1"/>
          <p:nvPr/>
        </p:nvSpPr>
        <p:spPr>
          <a:xfrm>
            <a:off x="1524000" y="5786937"/>
            <a:ext cx="9144000" cy="369332"/>
          </a:xfrm>
          <a:prstGeom prst="rect">
            <a:avLst/>
          </a:prstGeom>
          <a:noFill/>
        </p:spPr>
        <p:txBody>
          <a:bodyPr wrap="square" rtlCol="0">
            <a:spAutoFit/>
          </a:bodyPr>
          <a:lstStyle/>
          <a:p>
            <a:pPr algn="ctr" defTabSz="457200"/>
            <a:r>
              <a:rPr lang="en-US" b="1" dirty="0">
                <a:solidFill>
                  <a:prstClr val="black"/>
                </a:solidFill>
                <a:latin typeface="Times New Roman"/>
              </a:rPr>
              <a:t>Fig.32. waveform of PMW circuit at duty cycle of 95.4%</a:t>
            </a:r>
          </a:p>
        </p:txBody>
      </p:sp>
    </p:spTree>
    <p:extLst>
      <p:ext uri="{BB962C8B-B14F-4D97-AF65-F5344CB8AC3E}">
        <p14:creationId xmlns:p14="http://schemas.microsoft.com/office/powerpoint/2010/main" val="23554615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63E896-63B8-446E-8C2B-6AEBEEEF33E8}"/>
              </a:ext>
            </a:extLst>
          </p:cNvPr>
          <p:cNvSpPr>
            <a:spLocks noGrp="1"/>
          </p:cNvSpPr>
          <p:nvPr>
            <p:ph type="dt" sz="half" idx="10"/>
          </p:nvPr>
        </p:nvSpPr>
        <p:spPr/>
        <p:txBody>
          <a:bodyPr/>
          <a:lstStyle/>
          <a:p>
            <a:pPr defTabSz="457200"/>
            <a:fld id="{5A664BB4-9B94-4782-8192-F93B44909C28}" type="datetime3">
              <a:rPr lang="en-US" smtClean="0">
                <a:solidFill>
                  <a:prstClr val="black">
                    <a:tint val="75000"/>
                  </a:prstClr>
                </a:solidFill>
                <a:latin typeface="Times New Roman"/>
              </a:rPr>
              <a:t>12 July 2021</a:t>
            </a:fld>
            <a:endParaRPr lang="en-US">
              <a:solidFill>
                <a:prstClr val="black">
                  <a:tint val="75000"/>
                </a:prstClr>
              </a:solidFill>
              <a:latin typeface="Times New Roman"/>
            </a:endParaRPr>
          </a:p>
        </p:txBody>
      </p:sp>
      <p:sp>
        <p:nvSpPr>
          <p:cNvPr id="3" name="Footer Placeholder 2">
            <a:extLst>
              <a:ext uri="{FF2B5EF4-FFF2-40B4-BE49-F238E27FC236}">
                <a16:creationId xmlns:a16="http://schemas.microsoft.com/office/drawing/2014/main" id="{2F41641F-D27A-46E1-8DF7-3962AA7CD4C1}"/>
              </a:ext>
            </a:extLst>
          </p:cNvPr>
          <p:cNvSpPr>
            <a:spLocks noGrp="1"/>
          </p:cNvSpPr>
          <p:nvPr>
            <p:ph type="ftr" sz="quarter" idx="11"/>
          </p:nvPr>
        </p:nvSpPr>
        <p:spPr/>
        <p:txBody>
          <a:bodyPr/>
          <a:lstStyle/>
          <a:p>
            <a:pPr defTabSz="457200"/>
            <a:r>
              <a:rPr lang="en-US" smtClean="0">
                <a:solidFill>
                  <a:prstClr val="black">
                    <a:tint val="75000"/>
                  </a:prstClr>
                </a:solidFill>
                <a:latin typeface="Times New Roman"/>
              </a:rPr>
              <a:t>EEE Dept.  Raghu Engineering College  First Review </a:t>
            </a:r>
            <a:endParaRPr lang="en-US">
              <a:solidFill>
                <a:prstClr val="black">
                  <a:tint val="75000"/>
                </a:prstClr>
              </a:solidFill>
              <a:latin typeface="Times New Roman"/>
            </a:endParaRPr>
          </a:p>
        </p:txBody>
      </p:sp>
      <p:sp>
        <p:nvSpPr>
          <p:cNvPr id="4" name="Slide Number Placeholder 3">
            <a:extLst>
              <a:ext uri="{FF2B5EF4-FFF2-40B4-BE49-F238E27FC236}">
                <a16:creationId xmlns:a16="http://schemas.microsoft.com/office/drawing/2014/main" id="{CE294269-7832-4D6A-A159-E3DB82AC12F0}"/>
              </a:ext>
            </a:extLst>
          </p:cNvPr>
          <p:cNvSpPr>
            <a:spLocks noGrp="1"/>
          </p:cNvSpPr>
          <p:nvPr>
            <p:ph type="sldNum" sz="quarter" idx="12"/>
          </p:nvPr>
        </p:nvSpPr>
        <p:spPr/>
        <p:txBody>
          <a:bodyPr/>
          <a:lstStyle/>
          <a:p>
            <a:pPr defTabSz="457200"/>
            <a:fld id="{364467F6-786D-45BE-B25C-700787AE89D9}" type="slidenum">
              <a:rPr lang="en-US">
                <a:solidFill>
                  <a:prstClr val="black">
                    <a:tint val="75000"/>
                  </a:prstClr>
                </a:solidFill>
                <a:latin typeface="Times New Roman"/>
              </a:rPr>
              <a:pPr defTabSz="457200"/>
              <a:t>43</a:t>
            </a:fld>
            <a:endParaRPr lang="en-US">
              <a:solidFill>
                <a:prstClr val="black">
                  <a:tint val="75000"/>
                </a:prstClr>
              </a:solidFill>
              <a:latin typeface="Times New Roman"/>
            </a:endParaRPr>
          </a:p>
        </p:txBody>
      </p:sp>
      <p:pic>
        <p:nvPicPr>
          <p:cNvPr id="6" name="Picture 5">
            <a:extLst>
              <a:ext uri="{FF2B5EF4-FFF2-40B4-BE49-F238E27FC236}">
                <a16:creationId xmlns:a16="http://schemas.microsoft.com/office/drawing/2014/main" id="{3AF70536-62E0-4D4F-AC47-269C5EFC37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5673" y="136524"/>
            <a:ext cx="8708642" cy="5225185"/>
          </a:xfrm>
          <a:prstGeom prst="rect">
            <a:avLst/>
          </a:prstGeom>
        </p:spPr>
      </p:pic>
      <p:sp>
        <p:nvSpPr>
          <p:cNvPr id="7" name="TextBox 6">
            <a:extLst>
              <a:ext uri="{FF2B5EF4-FFF2-40B4-BE49-F238E27FC236}">
                <a16:creationId xmlns:a16="http://schemas.microsoft.com/office/drawing/2014/main" id="{DFE6A57E-25C1-497E-8ECA-A7115489FAC1}"/>
              </a:ext>
            </a:extLst>
          </p:cNvPr>
          <p:cNvSpPr txBox="1"/>
          <p:nvPr/>
        </p:nvSpPr>
        <p:spPr>
          <a:xfrm>
            <a:off x="1524000" y="5786937"/>
            <a:ext cx="9144000" cy="369332"/>
          </a:xfrm>
          <a:prstGeom prst="rect">
            <a:avLst/>
          </a:prstGeom>
          <a:noFill/>
        </p:spPr>
        <p:txBody>
          <a:bodyPr wrap="square" rtlCol="0">
            <a:spAutoFit/>
          </a:bodyPr>
          <a:lstStyle/>
          <a:p>
            <a:pPr algn="ctr" defTabSz="457200"/>
            <a:r>
              <a:rPr lang="en-US" b="1" dirty="0">
                <a:solidFill>
                  <a:prstClr val="black"/>
                </a:solidFill>
                <a:latin typeface="Times New Roman"/>
              </a:rPr>
              <a:t>Fig.33. waveform of PMW circuit at duty cycle of 97.2%</a:t>
            </a:r>
          </a:p>
        </p:txBody>
      </p:sp>
    </p:spTree>
    <p:extLst>
      <p:ext uri="{BB962C8B-B14F-4D97-AF65-F5344CB8AC3E}">
        <p14:creationId xmlns:p14="http://schemas.microsoft.com/office/powerpoint/2010/main" val="41521817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93DBD-953C-4C91-A49D-212FDEC520DE}"/>
              </a:ext>
            </a:extLst>
          </p:cNvPr>
          <p:cNvSpPr>
            <a:spLocks noGrp="1"/>
          </p:cNvSpPr>
          <p:nvPr>
            <p:ph type="title"/>
          </p:nvPr>
        </p:nvSpPr>
        <p:spPr>
          <a:xfrm>
            <a:off x="0" y="272288"/>
            <a:ext cx="12192000" cy="821500"/>
          </a:xfrm>
        </p:spPr>
        <p:txBody>
          <a:bodyPr>
            <a:normAutofit/>
          </a:bodyPr>
          <a:lstStyle/>
          <a:p>
            <a:pPr algn="ctr"/>
            <a:r>
              <a:rPr lang="en-US" sz="3600" b="1" dirty="0"/>
              <a:t>Design of </a:t>
            </a:r>
            <a:r>
              <a:rPr lang="en-US" sz="3600" b="1" dirty="0" smtClean="0"/>
              <a:t>Inductor For Boost Converter.</a:t>
            </a:r>
            <a:endParaRPr lang="en-IN" sz="3600" b="1"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A6DB84C-2191-421E-A89A-6594A80AC88A}"/>
                  </a:ext>
                </a:extLst>
              </p:cNvPr>
              <p:cNvSpPr>
                <a:spLocks noGrp="1"/>
              </p:cNvSpPr>
              <p:nvPr>
                <p:ph idx="1"/>
              </p:nvPr>
            </p:nvSpPr>
            <p:spPr>
              <a:xfrm>
                <a:off x="-13996" y="1276351"/>
                <a:ext cx="12192000" cy="5262563"/>
              </a:xfrm>
            </p:spPr>
            <p:txBody>
              <a:bodyPr/>
              <a:lstStyle/>
              <a:p>
                <a:pPr marL="41910" indent="0" algn="just">
                  <a:lnSpc>
                    <a:spcPct val="150000"/>
                  </a:lnSpc>
                  <a:buNone/>
                </a:pPr>
                <a:r>
                  <a:rPr lang="en-IN" sz="2000" b="1" dirty="0">
                    <a:latin typeface="Times New Roman" panose="02020603050405020304" pitchFamily="18" charset="0"/>
                    <a:ea typeface="Calibri" panose="020F0502020204030204" pitchFamily="34" charset="0"/>
                    <a:cs typeface="Times New Roman" panose="02020603050405020304" pitchFamily="18" charset="0"/>
                  </a:rPr>
                  <a:t>INDUCTOR VALUE:</a:t>
                </a:r>
                <a:r>
                  <a:rPr lang="en-IN" sz="1800" b="1" dirty="0">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pPr>
                <a:r>
                  <a:rPr lang="en-IN" sz="1800" dirty="0">
                    <a:latin typeface="Times New Roman" panose="02020603050405020304" pitchFamily="18" charset="0"/>
                    <a:ea typeface="Calibri" panose="020F0502020204030204" pitchFamily="34" charset="0"/>
                  </a:rPr>
                  <a:t>The first step towards the inductor design is to find out the value of L for the particular application. </a:t>
                </a:r>
              </a:p>
              <a:p>
                <a:pPr algn="just">
                  <a:lnSpc>
                    <a:spcPct val="150000"/>
                  </a:lnSpc>
                </a:pPr>
                <a:r>
                  <a:rPr lang="en-IN" sz="1800" dirty="0">
                    <a:latin typeface="Times New Roman" panose="02020603050405020304" pitchFamily="18" charset="0"/>
                    <a:ea typeface="Calibri" panose="020F0502020204030204" pitchFamily="34" charset="0"/>
                  </a:rPr>
                  <a:t>The Faraday's equation e = </a:t>
                </a:r>
                <a14:m>
                  <m:oMath xmlns:m="http://schemas.openxmlformats.org/officeDocument/2006/math">
                    <m:f>
                      <m:fPr>
                        <m:ctrlPr>
                          <a:rPr lang="en-IN" sz="1800" i="1">
                            <a:latin typeface="Cambria Math" panose="02040503050406030204" pitchFamily="18" charset="0"/>
                            <a:cs typeface="Times New Roman" panose="02020603050405020304" pitchFamily="18" charset="0"/>
                          </a:rPr>
                        </m:ctrlPr>
                      </m:fPr>
                      <m:num>
                        <m:r>
                          <a:rPr lang="en-IN" sz="1800" i="1">
                            <a:latin typeface="Cambria Math" panose="02040503050406030204" pitchFamily="18" charset="0"/>
                            <a:ea typeface="Calibri" panose="020F0502020204030204" pitchFamily="34" charset="0"/>
                            <a:cs typeface="Times New Roman" panose="02020603050405020304" pitchFamily="18" charset="0"/>
                          </a:rPr>
                          <m:t>𝐿𝑑𝑖</m:t>
                        </m:r>
                      </m:num>
                      <m:den>
                        <m:r>
                          <a:rPr lang="en-IN" sz="1800" i="1">
                            <a:latin typeface="Cambria Math" panose="02040503050406030204" pitchFamily="18" charset="0"/>
                            <a:ea typeface="Calibri" panose="020F0502020204030204" pitchFamily="34" charset="0"/>
                            <a:cs typeface="Times New Roman" panose="02020603050405020304" pitchFamily="18" charset="0"/>
                          </a:rPr>
                          <m:t>𝑑𝑡</m:t>
                        </m:r>
                      </m:den>
                    </m:f>
                  </m:oMath>
                </a14:m>
                <a:r>
                  <a:rPr lang="en-IN" sz="1800" dirty="0">
                    <a:latin typeface="Times New Roman" panose="02020603050405020304" pitchFamily="18" charset="0"/>
                    <a:ea typeface="Calibri" panose="020F0502020204030204" pitchFamily="34" charset="0"/>
                  </a:rPr>
                  <a:t> is used to find the value of L for any circuit. </a:t>
                </a:r>
              </a:p>
              <a:p>
                <a:pPr algn="just">
                  <a:lnSpc>
                    <a:spcPct val="150000"/>
                  </a:lnSpc>
                </a:pPr>
                <a:r>
                  <a:rPr lang="en-IN" sz="1800" dirty="0">
                    <a:latin typeface="Times New Roman" panose="02020603050405020304" pitchFamily="18" charset="0"/>
                    <a:ea typeface="Calibri" panose="020F0502020204030204" pitchFamily="34" charset="0"/>
                  </a:rPr>
                  <a:t>This equation is best suited for switched mode applications. </a:t>
                </a:r>
              </a:p>
              <a:p>
                <a:pPr algn="just">
                  <a:lnSpc>
                    <a:spcPct val="150000"/>
                  </a:lnSpc>
                </a:pPr>
                <a:r>
                  <a:rPr lang="en-IN" sz="1800" dirty="0">
                    <a:latin typeface="Times New Roman" panose="02020603050405020304" pitchFamily="18" charset="0"/>
                    <a:ea typeface="Calibri" panose="020F0502020204030204" pitchFamily="34" charset="0"/>
                  </a:rPr>
                  <a:t>For circuits based on resonant principle, the L value is determined from the resonant frequency and the Q of the circuit etc. </a:t>
                </a:r>
              </a:p>
              <a:p>
                <a:pPr algn="just">
                  <a:lnSpc>
                    <a:spcPct val="150000"/>
                  </a:lnSpc>
                </a:pPr>
                <a:r>
                  <a:rPr lang="en-IN" sz="1800" dirty="0">
                    <a:latin typeface="Times New Roman" panose="02020603050405020304" pitchFamily="18" charset="0"/>
                    <a:ea typeface="Calibri" panose="020F0502020204030204" pitchFamily="34" charset="0"/>
                  </a:rPr>
                  <a:t>So, depending on the type of application and the configuration of the circuit, the value of L has to be arrived at. </a:t>
                </a:r>
                <a:endParaRPr lang="en-IN" dirty="0"/>
              </a:p>
            </p:txBody>
          </p:sp>
        </mc:Choice>
        <mc:Fallback>
          <p:sp>
            <p:nvSpPr>
              <p:cNvPr id="3" name="Content Placeholder 2">
                <a:extLst>
                  <a:ext uri="{FF2B5EF4-FFF2-40B4-BE49-F238E27FC236}">
                    <a16:creationId xmlns:a16="http://schemas.microsoft.com/office/drawing/2014/main" id="{3A6DB84C-2191-421E-A89A-6594A80AC88A}"/>
                  </a:ext>
                </a:extLst>
              </p:cNvPr>
              <p:cNvSpPr>
                <a:spLocks noGrp="1" noRot="1" noChangeAspect="1" noMove="1" noResize="1" noEditPoints="1" noAdjustHandles="1" noChangeArrowheads="1" noChangeShapeType="1" noTextEdit="1"/>
              </p:cNvSpPr>
              <p:nvPr>
                <p:ph idx="1"/>
              </p:nvPr>
            </p:nvSpPr>
            <p:spPr>
              <a:xfrm>
                <a:off x="-13996" y="1276351"/>
                <a:ext cx="12192000" cy="5262563"/>
              </a:xfrm>
              <a:blipFill>
                <a:blip r:embed="rId2"/>
                <a:stretch>
                  <a:fillRect l="-350"/>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86C790CC-A175-46A6-A019-A354D9157652}"/>
              </a:ext>
            </a:extLst>
          </p:cNvPr>
          <p:cNvSpPr>
            <a:spLocks noGrp="1"/>
          </p:cNvSpPr>
          <p:nvPr>
            <p:ph type="dt" sz="half" idx="10"/>
          </p:nvPr>
        </p:nvSpPr>
        <p:spPr/>
        <p:txBody>
          <a:bodyPr/>
          <a:lstStyle/>
          <a:p>
            <a:pPr defTabSz="457200"/>
            <a:fld id="{D467AE64-3898-4606-A54C-9871633958C5}" type="datetime3">
              <a:rPr lang="en-US" smtClean="0">
                <a:solidFill>
                  <a:prstClr val="black">
                    <a:tint val="75000"/>
                  </a:prstClr>
                </a:solidFill>
                <a:latin typeface="Times New Roman"/>
              </a:rPr>
              <a:t>12 July 2021</a:t>
            </a:fld>
            <a:endParaRPr lang="en-US">
              <a:solidFill>
                <a:prstClr val="black">
                  <a:tint val="75000"/>
                </a:prstClr>
              </a:solidFill>
              <a:latin typeface="Times New Roman"/>
            </a:endParaRPr>
          </a:p>
        </p:txBody>
      </p:sp>
      <p:sp>
        <p:nvSpPr>
          <p:cNvPr id="5" name="Footer Placeholder 4">
            <a:extLst>
              <a:ext uri="{FF2B5EF4-FFF2-40B4-BE49-F238E27FC236}">
                <a16:creationId xmlns:a16="http://schemas.microsoft.com/office/drawing/2014/main" id="{2D5382F2-EF20-4FB0-A470-756F62ABB581}"/>
              </a:ext>
            </a:extLst>
          </p:cNvPr>
          <p:cNvSpPr>
            <a:spLocks noGrp="1"/>
          </p:cNvSpPr>
          <p:nvPr>
            <p:ph type="ftr" sz="quarter" idx="11"/>
          </p:nvPr>
        </p:nvSpPr>
        <p:spPr/>
        <p:txBody>
          <a:bodyPr/>
          <a:lstStyle/>
          <a:p>
            <a:pPr defTabSz="457200"/>
            <a:r>
              <a:rPr lang="en-US" smtClean="0">
                <a:solidFill>
                  <a:prstClr val="black">
                    <a:tint val="75000"/>
                  </a:prstClr>
                </a:solidFill>
                <a:latin typeface="Times New Roman"/>
              </a:rPr>
              <a:t>EEE Dept.  Raghu Engineering College  First Review </a:t>
            </a:r>
            <a:endParaRPr lang="en-US">
              <a:solidFill>
                <a:prstClr val="black">
                  <a:tint val="75000"/>
                </a:prstClr>
              </a:solidFill>
              <a:latin typeface="Times New Roman"/>
            </a:endParaRPr>
          </a:p>
        </p:txBody>
      </p:sp>
      <p:sp>
        <p:nvSpPr>
          <p:cNvPr id="6" name="Slide Number Placeholder 5">
            <a:extLst>
              <a:ext uri="{FF2B5EF4-FFF2-40B4-BE49-F238E27FC236}">
                <a16:creationId xmlns:a16="http://schemas.microsoft.com/office/drawing/2014/main" id="{FB5C5AB6-3AC7-4029-BAF0-BD6389435603}"/>
              </a:ext>
            </a:extLst>
          </p:cNvPr>
          <p:cNvSpPr>
            <a:spLocks noGrp="1"/>
          </p:cNvSpPr>
          <p:nvPr>
            <p:ph type="sldNum" sz="quarter" idx="12"/>
          </p:nvPr>
        </p:nvSpPr>
        <p:spPr/>
        <p:txBody>
          <a:bodyPr/>
          <a:lstStyle/>
          <a:p>
            <a:pPr defTabSz="457200"/>
            <a:fld id="{364467F6-786D-45BE-B25C-700787AE89D9}" type="slidenum">
              <a:rPr lang="en-US">
                <a:solidFill>
                  <a:prstClr val="black">
                    <a:tint val="75000"/>
                  </a:prstClr>
                </a:solidFill>
                <a:latin typeface="Times New Roman"/>
              </a:rPr>
              <a:pPr defTabSz="457200"/>
              <a:t>44</a:t>
            </a:fld>
            <a:endParaRPr lang="en-US">
              <a:solidFill>
                <a:prstClr val="black">
                  <a:tint val="75000"/>
                </a:prstClr>
              </a:solidFill>
              <a:latin typeface="Times New Roman"/>
            </a:endParaRPr>
          </a:p>
        </p:txBody>
      </p:sp>
    </p:spTree>
    <p:extLst>
      <p:ext uri="{BB962C8B-B14F-4D97-AF65-F5344CB8AC3E}">
        <p14:creationId xmlns:p14="http://schemas.microsoft.com/office/powerpoint/2010/main" val="32929208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10FA1-9A3A-4DF0-95AF-880392BD8F30}"/>
              </a:ext>
            </a:extLst>
          </p:cNvPr>
          <p:cNvSpPr>
            <a:spLocks noGrp="1"/>
          </p:cNvSpPr>
          <p:nvPr>
            <p:ph type="title"/>
          </p:nvPr>
        </p:nvSpPr>
        <p:spPr>
          <a:xfrm>
            <a:off x="0" y="18256"/>
            <a:ext cx="12192000" cy="1082757"/>
          </a:xfrm>
        </p:spPr>
        <p:txBody>
          <a:bodyPr>
            <a:normAutofit/>
          </a:bodyPr>
          <a:lstStyle/>
          <a:p>
            <a:pPr algn="ctr"/>
            <a:r>
              <a:rPr lang="en-IN" sz="3600" b="1" dirty="0">
                <a:effectLst/>
                <a:latin typeface="Times New Roman" panose="02020603050405020304" pitchFamily="18" charset="0"/>
                <a:ea typeface="Calibri" panose="020F0502020204030204" pitchFamily="34" charset="0"/>
              </a:rPr>
              <a:t>Design </a:t>
            </a:r>
            <a:r>
              <a:rPr lang="en-IN" sz="3600" b="1" dirty="0" smtClean="0">
                <a:effectLst/>
                <a:latin typeface="Times New Roman" panose="02020603050405020304" pitchFamily="18" charset="0"/>
                <a:ea typeface="Calibri" panose="020F0502020204030204" pitchFamily="34" charset="0"/>
              </a:rPr>
              <a:t>Procedure.</a:t>
            </a:r>
            <a:endParaRPr lang="en-IN" sz="7200" b="1"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8EAC193-748E-4E6D-BE3F-3044ADB0E028}"/>
                  </a:ext>
                </a:extLst>
              </p:cNvPr>
              <p:cNvSpPr>
                <a:spLocks noGrp="1"/>
              </p:cNvSpPr>
              <p:nvPr>
                <p:ph idx="1"/>
              </p:nvPr>
            </p:nvSpPr>
            <p:spPr>
              <a:xfrm>
                <a:off x="0" y="1101013"/>
                <a:ext cx="12192000" cy="5075951"/>
              </a:xfrm>
            </p:spPr>
            <p:txBody>
              <a:bodyPr>
                <a:normAutofit lnSpcReduction="10000"/>
              </a:bodyPr>
              <a:lstStyle/>
              <a:p>
                <a:pPr marL="342900" indent="-342900" algn="just">
                  <a:lnSpc>
                    <a:spcPct val="150000"/>
                  </a:lnSpc>
                  <a:buFont typeface="Symbol" panose="05050102010706020507" pitchFamily="18" charset="2"/>
                  <a:buChar char=""/>
                </a:pPr>
                <a:r>
                  <a:rPr lang="en-IN" sz="2100" dirty="0">
                    <a:ea typeface="Calibri" panose="020F0502020204030204" pitchFamily="34" charset="0"/>
                    <a:cs typeface="Times New Roman" panose="02020603050405020304" pitchFamily="18" charset="0"/>
                  </a:rPr>
                  <a:t>Determine L for the particular application.</a:t>
                </a:r>
              </a:p>
              <a:p>
                <a:pPr marL="342900" indent="-342900" algn="just">
                  <a:lnSpc>
                    <a:spcPct val="150000"/>
                  </a:lnSpc>
                  <a:buFont typeface="Symbol" panose="05050102010706020507" pitchFamily="18" charset="2"/>
                  <a:buChar char=""/>
                </a:pPr>
                <a:r>
                  <a:rPr lang="en-IN" sz="2100" dirty="0">
                    <a:ea typeface="Calibri" panose="020F0502020204030204" pitchFamily="34" charset="0"/>
                    <a:cs typeface="Times New Roman" panose="02020603050405020304" pitchFamily="18" charset="0"/>
                  </a:rPr>
                  <a:t>Calculate Area Product</a:t>
                </a:r>
                <a:endParaRPr lang="en-IN" sz="2100" dirty="0">
                  <a:latin typeface="Calibri" panose="020F0502020204030204" pitchFamily="34" charset="0"/>
                  <a:ea typeface="Calibri" panose="020F050202020403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IN" sz="2300" i="1">
                          <a:latin typeface="Cambria Math" panose="02040503050406030204" pitchFamily="18" charset="0"/>
                          <a:ea typeface="Calibri" panose="020F0502020204030204" pitchFamily="34" charset="0"/>
                          <a:cs typeface="Times New Roman" panose="02020603050405020304" pitchFamily="18" charset="0"/>
                        </a:rPr>
                        <m:t>𝐸</m:t>
                      </m:r>
                      <m:r>
                        <a:rPr lang="en-IN" sz="2300" i="1">
                          <a:latin typeface="Cambria Math" panose="02040503050406030204" pitchFamily="18" charset="0"/>
                          <a:ea typeface="Calibri" panose="020F0502020204030204" pitchFamily="34" charset="0"/>
                          <a:cs typeface="Times New Roman" panose="02020603050405020304" pitchFamily="18" charset="0"/>
                        </a:rPr>
                        <m:t>= </m:t>
                      </m:r>
                      <m:f>
                        <m:fPr>
                          <m:ctrlPr>
                            <a:rPr lang="en-IN" sz="2300" i="1">
                              <a:latin typeface="Cambria Math" panose="02040503050406030204" pitchFamily="18" charset="0"/>
                              <a:ea typeface="Calibri" panose="020F0502020204030204" pitchFamily="34" charset="0"/>
                              <a:cs typeface="Times New Roman" panose="02020603050405020304" pitchFamily="18" charset="0"/>
                            </a:rPr>
                          </m:ctrlPr>
                        </m:fPr>
                        <m:num>
                          <m:r>
                            <a:rPr lang="en-IN" sz="2300" i="1">
                              <a:latin typeface="Cambria Math" panose="02040503050406030204" pitchFamily="18" charset="0"/>
                              <a:ea typeface="Calibri" panose="020F0502020204030204" pitchFamily="34" charset="0"/>
                              <a:cs typeface="Times New Roman" panose="02020603050405020304" pitchFamily="18" charset="0"/>
                            </a:rPr>
                            <m:t>1</m:t>
                          </m:r>
                        </m:num>
                        <m:den>
                          <m:r>
                            <a:rPr lang="en-IN" sz="2300" i="1">
                              <a:latin typeface="Cambria Math" panose="02040503050406030204" pitchFamily="18" charset="0"/>
                              <a:ea typeface="Calibri" panose="020F0502020204030204" pitchFamily="34" charset="0"/>
                              <a:cs typeface="Times New Roman" panose="02020603050405020304" pitchFamily="18" charset="0"/>
                            </a:rPr>
                            <m:t>2</m:t>
                          </m:r>
                        </m:den>
                      </m:f>
                      <m:r>
                        <a:rPr lang="en-IN" sz="2300" i="1">
                          <a:latin typeface="Cambria Math" panose="02040503050406030204" pitchFamily="18" charset="0"/>
                          <a:ea typeface="Calibri" panose="020F0502020204030204" pitchFamily="34" charset="0"/>
                          <a:cs typeface="Times New Roman" panose="02020603050405020304" pitchFamily="18" charset="0"/>
                        </a:rPr>
                        <m:t>𝐿</m:t>
                      </m:r>
                      <m:sSubSup>
                        <m:sSubSupPr>
                          <m:ctrlPr>
                            <a:rPr lang="en-IN" sz="2300" i="1">
                              <a:latin typeface="Cambria Math" panose="02040503050406030204" pitchFamily="18" charset="0"/>
                              <a:ea typeface="Calibri" panose="020F0502020204030204" pitchFamily="34" charset="0"/>
                              <a:cs typeface="Times New Roman" panose="02020603050405020304" pitchFamily="18" charset="0"/>
                            </a:rPr>
                          </m:ctrlPr>
                        </m:sSubSupPr>
                        <m:e>
                          <m:r>
                            <a:rPr lang="en-IN" sz="2300" i="1">
                              <a:latin typeface="Cambria Math" panose="02040503050406030204" pitchFamily="18" charset="0"/>
                              <a:ea typeface="Calibri" panose="020F0502020204030204" pitchFamily="34" charset="0"/>
                              <a:cs typeface="Times New Roman" panose="02020603050405020304" pitchFamily="18" charset="0"/>
                            </a:rPr>
                            <m:t>𝐼</m:t>
                          </m:r>
                        </m:e>
                        <m:sub>
                          <m:r>
                            <a:rPr lang="en-IN" sz="2300" i="1">
                              <a:latin typeface="Cambria Math" panose="02040503050406030204" pitchFamily="18" charset="0"/>
                              <a:ea typeface="Calibri" panose="020F0502020204030204" pitchFamily="34" charset="0"/>
                              <a:cs typeface="Times New Roman" panose="02020603050405020304" pitchFamily="18" charset="0"/>
                            </a:rPr>
                            <m:t>𝑚</m:t>
                          </m:r>
                        </m:sub>
                        <m:sup>
                          <m:r>
                            <a:rPr lang="en-IN" sz="2300" i="1">
                              <a:latin typeface="Cambria Math" panose="02040503050406030204" pitchFamily="18" charset="0"/>
                              <a:ea typeface="Calibri" panose="020F0502020204030204" pitchFamily="34" charset="0"/>
                              <a:cs typeface="Times New Roman" panose="02020603050405020304" pitchFamily="18" charset="0"/>
                            </a:rPr>
                            <m:t>2</m:t>
                          </m:r>
                        </m:sup>
                      </m:sSubSup>
                    </m:oMath>
                  </m:oMathPara>
                </a14:m>
                <a:endParaRPr lang="en-IN" sz="2300" dirty="0">
                  <a:latin typeface="Calibri" panose="020F0502020204030204" pitchFamily="34" charset="0"/>
                  <a:ea typeface="Calibri" panose="020F050202020403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en-IN" sz="2300" i="1">
                              <a:latin typeface="Cambria Math" panose="02040503050406030204" pitchFamily="18" charset="0"/>
                              <a:ea typeface="Calibri" panose="020F0502020204030204" pitchFamily="34" charset="0"/>
                              <a:cs typeface="Times New Roman" panose="02020603050405020304" pitchFamily="18" charset="0"/>
                            </a:rPr>
                          </m:ctrlPr>
                        </m:sSubPr>
                        <m:e>
                          <m:r>
                            <a:rPr lang="en-IN" sz="2300" i="1">
                              <a:latin typeface="Cambria Math" panose="02040503050406030204" pitchFamily="18" charset="0"/>
                              <a:ea typeface="Calibri" panose="020F0502020204030204" pitchFamily="34" charset="0"/>
                              <a:cs typeface="Times New Roman" panose="02020603050405020304" pitchFamily="18" charset="0"/>
                            </a:rPr>
                            <m:t>𝐴</m:t>
                          </m:r>
                        </m:e>
                        <m:sub>
                          <m:r>
                            <a:rPr lang="en-IN" sz="2300" i="1">
                              <a:latin typeface="Cambria Math" panose="02040503050406030204" pitchFamily="18" charset="0"/>
                              <a:ea typeface="Calibri" panose="020F0502020204030204" pitchFamily="34" charset="0"/>
                              <a:cs typeface="Times New Roman" panose="02020603050405020304" pitchFamily="18" charset="0"/>
                            </a:rPr>
                            <m:t>𝑝</m:t>
                          </m:r>
                        </m:sub>
                      </m:sSub>
                      <m:r>
                        <a:rPr lang="en-IN" sz="2300" i="1">
                          <a:latin typeface="Cambria Math" panose="02040503050406030204" pitchFamily="18" charset="0"/>
                          <a:ea typeface="Calibri" panose="020F0502020204030204" pitchFamily="34" charset="0"/>
                          <a:cs typeface="Times New Roman" panose="02020603050405020304" pitchFamily="18" charset="0"/>
                        </a:rPr>
                        <m:t>= </m:t>
                      </m:r>
                      <m:sSub>
                        <m:sSubPr>
                          <m:ctrlPr>
                            <a:rPr lang="en-IN" sz="2300" i="1">
                              <a:latin typeface="Cambria Math" panose="02040503050406030204" pitchFamily="18" charset="0"/>
                              <a:ea typeface="Calibri" panose="020F0502020204030204" pitchFamily="34" charset="0"/>
                              <a:cs typeface="Times New Roman" panose="02020603050405020304" pitchFamily="18" charset="0"/>
                            </a:rPr>
                          </m:ctrlPr>
                        </m:sSubPr>
                        <m:e>
                          <m:r>
                            <a:rPr lang="en-IN" sz="2300" i="1">
                              <a:latin typeface="Cambria Math" panose="02040503050406030204" pitchFamily="18" charset="0"/>
                              <a:ea typeface="Calibri" panose="020F0502020204030204" pitchFamily="34" charset="0"/>
                              <a:cs typeface="Times New Roman" panose="02020603050405020304" pitchFamily="18" charset="0"/>
                            </a:rPr>
                            <m:t>𝐴</m:t>
                          </m:r>
                        </m:e>
                        <m:sub>
                          <m:r>
                            <a:rPr lang="en-IN" sz="2300" i="1">
                              <a:latin typeface="Cambria Math" panose="02040503050406030204" pitchFamily="18" charset="0"/>
                              <a:ea typeface="Calibri" panose="020F0502020204030204" pitchFamily="34" charset="0"/>
                              <a:cs typeface="Times New Roman" panose="02020603050405020304" pitchFamily="18" charset="0"/>
                            </a:rPr>
                            <m:t>𝑐</m:t>
                          </m:r>
                        </m:sub>
                      </m:sSub>
                      <m:sSub>
                        <m:sSubPr>
                          <m:ctrlPr>
                            <a:rPr lang="en-IN" sz="2300" i="1">
                              <a:latin typeface="Cambria Math" panose="02040503050406030204" pitchFamily="18" charset="0"/>
                              <a:ea typeface="Calibri" panose="020F0502020204030204" pitchFamily="34" charset="0"/>
                              <a:cs typeface="Times New Roman" panose="02020603050405020304" pitchFamily="18" charset="0"/>
                            </a:rPr>
                          </m:ctrlPr>
                        </m:sSubPr>
                        <m:e>
                          <m:r>
                            <a:rPr lang="en-IN" sz="2300" i="1">
                              <a:latin typeface="Cambria Math" panose="02040503050406030204" pitchFamily="18" charset="0"/>
                              <a:ea typeface="Calibri" panose="020F0502020204030204" pitchFamily="34" charset="0"/>
                              <a:cs typeface="Times New Roman" panose="02020603050405020304" pitchFamily="18" charset="0"/>
                            </a:rPr>
                            <m:t>𝐴</m:t>
                          </m:r>
                        </m:e>
                        <m:sub>
                          <m:r>
                            <a:rPr lang="en-IN" sz="2300" i="1">
                              <a:latin typeface="Cambria Math" panose="02040503050406030204" pitchFamily="18" charset="0"/>
                              <a:ea typeface="Calibri" panose="020F0502020204030204" pitchFamily="34" charset="0"/>
                              <a:cs typeface="Times New Roman" panose="02020603050405020304" pitchFamily="18" charset="0"/>
                            </a:rPr>
                            <m:t>𝑤</m:t>
                          </m:r>
                        </m:sub>
                      </m:sSub>
                      <m:r>
                        <a:rPr lang="en-IN" sz="2300" i="1">
                          <a:latin typeface="Cambria Math" panose="02040503050406030204" pitchFamily="18" charset="0"/>
                          <a:ea typeface="Calibri" panose="020F0502020204030204" pitchFamily="34" charset="0"/>
                          <a:cs typeface="Times New Roman" panose="02020603050405020304" pitchFamily="18" charset="0"/>
                        </a:rPr>
                        <m:t>= </m:t>
                      </m:r>
                      <m:f>
                        <m:fPr>
                          <m:ctrlPr>
                            <a:rPr lang="en-IN" sz="2300" i="1">
                              <a:latin typeface="Cambria Math" panose="02040503050406030204" pitchFamily="18" charset="0"/>
                              <a:ea typeface="Calibri" panose="020F0502020204030204" pitchFamily="34" charset="0"/>
                              <a:cs typeface="Times New Roman" panose="02020603050405020304" pitchFamily="18" charset="0"/>
                            </a:rPr>
                          </m:ctrlPr>
                        </m:fPr>
                        <m:num>
                          <m:r>
                            <a:rPr lang="en-IN" sz="2300" i="1">
                              <a:latin typeface="Cambria Math" panose="02040503050406030204" pitchFamily="18" charset="0"/>
                              <a:ea typeface="Calibri" panose="020F0502020204030204" pitchFamily="34" charset="0"/>
                              <a:cs typeface="Times New Roman" panose="02020603050405020304" pitchFamily="18" charset="0"/>
                            </a:rPr>
                            <m:t>2</m:t>
                          </m:r>
                          <m:r>
                            <a:rPr lang="en-IN" sz="2300" i="1">
                              <a:latin typeface="Cambria Math" panose="02040503050406030204" pitchFamily="18" charset="0"/>
                              <a:ea typeface="Calibri" panose="020F0502020204030204" pitchFamily="34" charset="0"/>
                              <a:cs typeface="Times New Roman" panose="02020603050405020304" pitchFamily="18" charset="0"/>
                            </a:rPr>
                            <m:t>𝐸</m:t>
                          </m:r>
                        </m:num>
                        <m:den>
                          <m:sSub>
                            <m:sSubPr>
                              <m:ctrlPr>
                                <a:rPr lang="en-IN" sz="2300" i="1">
                                  <a:latin typeface="Cambria Math" panose="02040503050406030204" pitchFamily="18" charset="0"/>
                                  <a:ea typeface="Calibri" panose="020F0502020204030204" pitchFamily="34" charset="0"/>
                                  <a:cs typeface="Times New Roman" panose="02020603050405020304" pitchFamily="18" charset="0"/>
                                </a:rPr>
                              </m:ctrlPr>
                            </m:sSubPr>
                            <m:e>
                              <m:r>
                                <a:rPr lang="en-IN" sz="2300" i="1">
                                  <a:latin typeface="Cambria Math" panose="02040503050406030204" pitchFamily="18" charset="0"/>
                                  <a:ea typeface="Calibri" panose="020F0502020204030204" pitchFamily="34" charset="0"/>
                                  <a:cs typeface="Times New Roman" panose="02020603050405020304" pitchFamily="18" charset="0"/>
                                </a:rPr>
                                <m:t>𝐾</m:t>
                              </m:r>
                            </m:e>
                            <m:sub>
                              <m:r>
                                <a:rPr lang="en-IN" sz="2300" i="1">
                                  <a:latin typeface="Cambria Math" panose="02040503050406030204" pitchFamily="18" charset="0"/>
                                  <a:ea typeface="Calibri" panose="020F0502020204030204" pitchFamily="34" charset="0"/>
                                  <a:cs typeface="Times New Roman" panose="02020603050405020304" pitchFamily="18" charset="0"/>
                                </a:rPr>
                                <m:t>𝑤</m:t>
                              </m:r>
                            </m:sub>
                          </m:sSub>
                          <m:sSub>
                            <m:sSubPr>
                              <m:ctrlPr>
                                <a:rPr lang="en-IN" sz="2300" i="1">
                                  <a:latin typeface="Cambria Math" panose="02040503050406030204" pitchFamily="18" charset="0"/>
                                  <a:ea typeface="Calibri" panose="020F0502020204030204" pitchFamily="34" charset="0"/>
                                  <a:cs typeface="Times New Roman" panose="02020603050405020304" pitchFamily="18" charset="0"/>
                                </a:rPr>
                              </m:ctrlPr>
                            </m:sSubPr>
                            <m:e>
                              <m:r>
                                <a:rPr lang="en-IN" sz="2300" i="1">
                                  <a:latin typeface="Cambria Math" panose="02040503050406030204" pitchFamily="18" charset="0"/>
                                  <a:ea typeface="Calibri" panose="020F0502020204030204" pitchFamily="34" charset="0"/>
                                  <a:cs typeface="Times New Roman" panose="02020603050405020304" pitchFamily="18" charset="0"/>
                                </a:rPr>
                                <m:t>𝐾</m:t>
                              </m:r>
                            </m:e>
                            <m:sub>
                              <m:r>
                                <a:rPr lang="en-IN" sz="2300" i="1">
                                  <a:latin typeface="Cambria Math" panose="02040503050406030204" pitchFamily="18" charset="0"/>
                                  <a:ea typeface="Calibri" panose="020F0502020204030204" pitchFamily="34" charset="0"/>
                                  <a:cs typeface="Times New Roman" panose="02020603050405020304" pitchFamily="18" charset="0"/>
                                </a:rPr>
                                <m:t>𝑐</m:t>
                              </m:r>
                            </m:sub>
                          </m:sSub>
                          <m:r>
                            <a:rPr lang="en-IN" sz="2300" i="1">
                              <a:latin typeface="Cambria Math" panose="02040503050406030204" pitchFamily="18" charset="0"/>
                              <a:ea typeface="Calibri" panose="020F0502020204030204" pitchFamily="34" charset="0"/>
                              <a:cs typeface="Times New Roman" panose="02020603050405020304" pitchFamily="18" charset="0"/>
                            </a:rPr>
                            <m:t>𝐽</m:t>
                          </m:r>
                          <m:sSub>
                            <m:sSubPr>
                              <m:ctrlPr>
                                <a:rPr lang="en-IN" sz="2300" i="1">
                                  <a:latin typeface="Cambria Math" panose="02040503050406030204" pitchFamily="18" charset="0"/>
                                  <a:ea typeface="Calibri" panose="020F0502020204030204" pitchFamily="34" charset="0"/>
                                  <a:cs typeface="Times New Roman" panose="02020603050405020304" pitchFamily="18" charset="0"/>
                                </a:rPr>
                              </m:ctrlPr>
                            </m:sSubPr>
                            <m:e>
                              <m:r>
                                <a:rPr lang="en-IN" sz="2300" i="1">
                                  <a:latin typeface="Cambria Math" panose="02040503050406030204" pitchFamily="18" charset="0"/>
                                  <a:ea typeface="Calibri" panose="020F0502020204030204" pitchFamily="34" charset="0"/>
                                  <a:cs typeface="Times New Roman" panose="02020603050405020304" pitchFamily="18" charset="0"/>
                                </a:rPr>
                                <m:t>𝐵</m:t>
                              </m:r>
                            </m:e>
                            <m:sub>
                              <m:r>
                                <a:rPr lang="en-IN" sz="2300" i="1">
                                  <a:latin typeface="Cambria Math" panose="02040503050406030204" pitchFamily="18" charset="0"/>
                                  <a:ea typeface="Calibri" panose="020F0502020204030204" pitchFamily="34" charset="0"/>
                                  <a:cs typeface="Times New Roman" panose="02020603050405020304" pitchFamily="18" charset="0"/>
                                </a:rPr>
                                <m:t>𝑚</m:t>
                              </m:r>
                            </m:sub>
                          </m:sSub>
                        </m:den>
                      </m:f>
                    </m:oMath>
                  </m:oMathPara>
                </a14:m>
                <a:endParaRPr lang="en-IN" sz="2300" dirty="0">
                  <a:latin typeface="Times New Roman" panose="02020603050405020304" pitchFamily="18" charset="0"/>
                  <a:ea typeface="Calibri" panose="020F0502020204030204" pitchFamily="34" charset="0"/>
                  <a:cs typeface="Times New Roman" panose="02020603050405020304" pitchFamily="18" charset="0"/>
                </a:endParaRPr>
              </a:p>
              <a:p>
                <a:pPr marL="0" indent="0" algn="just">
                  <a:buNone/>
                </a:pPr>
                <a:r>
                  <a:rPr lang="en-IN" sz="2300" dirty="0">
                    <a:latin typeface="Times New Roman" panose="02020603050405020304" pitchFamily="18" charset="0"/>
                    <a:ea typeface="Calibri" panose="020F0502020204030204" pitchFamily="34" charset="0"/>
                    <a:cs typeface="Times New Roman" panose="02020603050405020304" pitchFamily="18" charset="0"/>
                  </a:rPr>
                  <a:t>					</a:t>
                </a:r>
                <a:endParaRPr lang="en-IN" sz="2300" dirty="0">
                  <a:latin typeface="Calibri" panose="020F0502020204030204" pitchFamily="34" charset="0"/>
                  <a:ea typeface="Calibri" panose="020F0502020204030204" pitchFamily="34" charset="0"/>
                  <a:cs typeface="Times New Roman" panose="02020603050405020304" pitchFamily="18" charset="0"/>
                </a:endParaRPr>
              </a:p>
              <a:p>
                <a:pPr marL="490538" indent="0" algn="just">
                  <a:buNone/>
                </a:pPr>
                <a:r>
                  <a:rPr lang="en-IN" sz="2100" dirty="0">
                    <a:latin typeface="Times New Roman" panose="02020603050405020304" pitchFamily="18" charset="0"/>
                    <a:ea typeface="Calibri" panose="020F0502020204030204" pitchFamily="34" charset="0"/>
                    <a:cs typeface="Times New Roman" panose="02020603050405020304" pitchFamily="18" charset="0"/>
                  </a:rPr>
                  <a:t>Take </a:t>
                </a:r>
                <a14:m>
                  <m:oMath xmlns:m="http://schemas.openxmlformats.org/officeDocument/2006/math">
                    <m:sSub>
                      <m:sSubPr>
                        <m:ctrlPr>
                          <a:rPr lang="en-IN" sz="2100" i="1">
                            <a:latin typeface="Cambria Math" panose="02040503050406030204" pitchFamily="18" charset="0"/>
                            <a:ea typeface="Calibri" panose="020F0502020204030204" pitchFamily="34" charset="0"/>
                            <a:cs typeface="Times New Roman" panose="02020603050405020304" pitchFamily="18" charset="0"/>
                          </a:rPr>
                        </m:ctrlPr>
                      </m:sSubPr>
                      <m:e>
                        <m:r>
                          <a:rPr lang="en-IN" sz="2100" i="1">
                            <a:latin typeface="Cambria Math" panose="02040503050406030204" pitchFamily="18" charset="0"/>
                            <a:ea typeface="Calibri" panose="020F0502020204030204" pitchFamily="34" charset="0"/>
                            <a:cs typeface="Times New Roman" panose="02020603050405020304" pitchFamily="18" charset="0"/>
                          </a:rPr>
                          <m:t>𝐵</m:t>
                        </m:r>
                      </m:e>
                      <m:sub>
                        <m:r>
                          <a:rPr lang="en-IN" sz="2100" i="1">
                            <a:latin typeface="Cambria Math" panose="02040503050406030204" pitchFamily="18" charset="0"/>
                            <a:ea typeface="Calibri" panose="020F0502020204030204" pitchFamily="34" charset="0"/>
                            <a:cs typeface="Times New Roman" panose="02020603050405020304" pitchFamily="18" charset="0"/>
                          </a:rPr>
                          <m:t>𝑚</m:t>
                        </m:r>
                      </m:sub>
                    </m:sSub>
                    <m:r>
                      <a:rPr lang="en-IN" sz="2100" i="1">
                        <a:latin typeface="Cambria Math" panose="02040503050406030204" pitchFamily="18" charset="0"/>
                        <a:ea typeface="Times New Roman" panose="02020603050405020304" pitchFamily="18" charset="0"/>
                        <a:cs typeface="Times New Roman" panose="02020603050405020304" pitchFamily="18" charset="0"/>
                      </a:rPr>
                      <m:t>=0</m:t>
                    </m:r>
                    <m:r>
                      <a:rPr lang="en-IN" sz="2100" i="1">
                        <a:latin typeface="Cambria Math" panose="02040503050406030204" pitchFamily="18" charset="0"/>
                        <a:ea typeface="Calibri" panose="020F0502020204030204" pitchFamily="34" charset="0"/>
                        <a:cs typeface="Times New Roman" panose="02020603050405020304" pitchFamily="18" charset="0"/>
                      </a:rPr>
                      <m:t>.2</m:t>
                    </m:r>
                    <m:r>
                      <a:rPr lang="en-IN" sz="2100" i="1">
                        <a:latin typeface="Cambria Math" panose="02040503050406030204" pitchFamily="18" charset="0"/>
                        <a:ea typeface="Calibri" panose="020F0502020204030204" pitchFamily="34" charset="0"/>
                        <a:cs typeface="Times New Roman" panose="02020603050405020304" pitchFamily="18" charset="0"/>
                      </a:rPr>
                      <m:t>𝑇</m:t>
                    </m:r>
                  </m:oMath>
                </a14:m>
                <a:r>
                  <a:rPr lang="en-IN" sz="2100" dirty="0">
                    <a:latin typeface="Times New Roman" panose="02020603050405020304" pitchFamily="18" charset="0"/>
                    <a:ea typeface="Calibri" panose="020F0502020204030204" pitchFamily="34" charset="0"/>
                    <a:cs typeface="Times New Roman" panose="02020603050405020304" pitchFamily="18" charset="0"/>
                  </a:rPr>
                  <a:t> for ferrite, </a:t>
                </a:r>
                <a14:m>
                  <m:oMath xmlns:m="http://schemas.openxmlformats.org/officeDocument/2006/math">
                    <m:sSub>
                      <m:sSubPr>
                        <m:ctrlPr>
                          <a:rPr lang="en-IN" sz="2100" i="1">
                            <a:latin typeface="Cambria Math" panose="02040503050406030204" pitchFamily="18" charset="0"/>
                            <a:ea typeface="Calibri" panose="020F0502020204030204" pitchFamily="34" charset="0"/>
                            <a:cs typeface="Times New Roman" panose="02020603050405020304" pitchFamily="18" charset="0"/>
                          </a:rPr>
                        </m:ctrlPr>
                      </m:sSubPr>
                      <m:e>
                        <m:r>
                          <a:rPr lang="en-IN" sz="2100" i="1">
                            <a:latin typeface="Cambria Math" panose="02040503050406030204" pitchFamily="18" charset="0"/>
                            <a:ea typeface="Calibri" panose="020F0502020204030204" pitchFamily="34" charset="0"/>
                            <a:cs typeface="Times New Roman" panose="02020603050405020304" pitchFamily="18" charset="0"/>
                          </a:rPr>
                          <m:t>𝐵</m:t>
                        </m:r>
                      </m:e>
                      <m:sub>
                        <m:r>
                          <a:rPr lang="en-IN" sz="2100" i="1">
                            <a:latin typeface="Cambria Math" panose="02040503050406030204" pitchFamily="18" charset="0"/>
                            <a:ea typeface="Calibri" panose="020F0502020204030204" pitchFamily="34" charset="0"/>
                            <a:cs typeface="Times New Roman" panose="02020603050405020304" pitchFamily="18" charset="0"/>
                          </a:rPr>
                          <m:t>𝑚</m:t>
                        </m:r>
                      </m:sub>
                    </m:sSub>
                    <m:r>
                      <a:rPr lang="en-IN" sz="2100" i="1">
                        <a:latin typeface="Cambria Math" panose="02040503050406030204" pitchFamily="18" charset="0"/>
                        <a:ea typeface="Times New Roman" panose="02020603050405020304" pitchFamily="18" charset="0"/>
                        <a:cs typeface="Times New Roman" panose="02020603050405020304" pitchFamily="18" charset="0"/>
                      </a:rPr>
                      <m:t>=1</m:t>
                    </m:r>
                    <m:r>
                      <a:rPr lang="en-IN" sz="2100" i="1">
                        <a:latin typeface="Cambria Math" panose="02040503050406030204" pitchFamily="18" charset="0"/>
                        <a:ea typeface="Times New Roman" panose="02020603050405020304" pitchFamily="18" charset="0"/>
                        <a:cs typeface="Times New Roman" panose="02020603050405020304" pitchFamily="18" charset="0"/>
                      </a:rPr>
                      <m:t>𝑇</m:t>
                    </m:r>
                  </m:oMath>
                </a14:m>
                <a:r>
                  <a:rPr lang="en-IN" sz="2100" dirty="0">
                    <a:latin typeface="Times New Roman" panose="02020603050405020304" pitchFamily="18" charset="0"/>
                    <a:ea typeface="Times New Roman" panose="02020603050405020304" pitchFamily="18" charset="0"/>
                    <a:cs typeface="Times New Roman" panose="02020603050405020304" pitchFamily="18" charset="0"/>
                  </a:rPr>
                  <a:t> for</a:t>
                </a:r>
                <a:r>
                  <a:rPr lang="en-IN" sz="2100" dirty="0">
                    <a:latin typeface="Times New Roman" panose="02020603050405020304" pitchFamily="18" charset="0"/>
                    <a:ea typeface="Calibri" panose="020F0502020204030204" pitchFamily="34" charset="0"/>
                    <a:cs typeface="Times New Roman" panose="02020603050405020304" pitchFamily="18" charset="0"/>
                  </a:rPr>
                  <a:t> CRGO, J = 3 A/mm</a:t>
                </a:r>
                <a:r>
                  <a:rPr lang="en-IN" sz="2100" baseline="30000" dirty="0">
                    <a:latin typeface="Times New Roman" panose="02020603050405020304" pitchFamily="18" charset="0"/>
                    <a:ea typeface="Calibri" panose="020F0502020204030204" pitchFamily="34" charset="0"/>
                    <a:cs typeface="Times New Roman" panose="02020603050405020304" pitchFamily="18" charset="0"/>
                  </a:rPr>
                  <a:t>2</a:t>
                </a:r>
                <a:r>
                  <a:rPr lang="en-IN" sz="2100" dirty="0">
                    <a:latin typeface="Calibri" panose="020F0502020204030204" pitchFamily="34" charset="0"/>
                    <a:ea typeface="Calibri" panose="020F0502020204030204" pitchFamily="34" charset="0"/>
                    <a:cs typeface="Times New Roman" panose="02020603050405020304" pitchFamily="18" charset="0"/>
                  </a:rPr>
                  <a:t> </a:t>
                </a:r>
                <a:r>
                  <a:rPr lang="en-IN" sz="2100" dirty="0">
                    <a:latin typeface="Times New Roman" panose="02020603050405020304" pitchFamily="18" charset="0"/>
                    <a:ea typeface="Calibri" panose="020F0502020204030204" pitchFamily="34" charset="0"/>
                    <a:cs typeface="Times New Roman" panose="02020603050405020304" pitchFamily="18" charset="0"/>
                  </a:rPr>
                  <a:t>and </a:t>
                </a:r>
                <a14:m>
                  <m:oMath xmlns:m="http://schemas.openxmlformats.org/officeDocument/2006/math">
                    <m:sSub>
                      <m:sSubPr>
                        <m:ctrlPr>
                          <a:rPr lang="en-IN" sz="2100" i="1">
                            <a:latin typeface="Cambria Math" panose="02040503050406030204" pitchFamily="18" charset="0"/>
                            <a:ea typeface="Calibri" panose="020F0502020204030204" pitchFamily="34" charset="0"/>
                            <a:cs typeface="Times New Roman" panose="02020603050405020304" pitchFamily="18" charset="0"/>
                          </a:rPr>
                        </m:ctrlPr>
                      </m:sSubPr>
                      <m:e>
                        <m:r>
                          <a:rPr lang="en-IN" sz="2100" i="1">
                            <a:latin typeface="Cambria Math" panose="02040503050406030204" pitchFamily="18" charset="0"/>
                            <a:ea typeface="Calibri" panose="020F0502020204030204" pitchFamily="34" charset="0"/>
                            <a:cs typeface="Times New Roman" panose="02020603050405020304" pitchFamily="18" charset="0"/>
                          </a:rPr>
                          <m:t>𝐾</m:t>
                        </m:r>
                      </m:e>
                      <m:sub>
                        <m:r>
                          <a:rPr lang="en-IN" sz="2100" i="1">
                            <a:latin typeface="Cambria Math" panose="02040503050406030204" pitchFamily="18" charset="0"/>
                            <a:ea typeface="Calibri" panose="020F0502020204030204" pitchFamily="34" charset="0"/>
                            <a:cs typeface="Times New Roman" panose="02020603050405020304" pitchFamily="18" charset="0"/>
                          </a:rPr>
                          <m:t>𝑤</m:t>
                        </m:r>
                      </m:sub>
                    </m:sSub>
                  </m:oMath>
                </a14:m>
                <a:r>
                  <a:rPr lang="en-IN" sz="2100" dirty="0">
                    <a:latin typeface="Times New Roman" panose="02020603050405020304" pitchFamily="18" charset="0"/>
                    <a:ea typeface="Times New Roman" panose="02020603050405020304" pitchFamily="18" charset="0"/>
                    <a:cs typeface="Times New Roman" panose="02020603050405020304" pitchFamily="18" charset="0"/>
                  </a:rPr>
                  <a:t>= 0.6.</a:t>
                </a:r>
                <a:r>
                  <a:rPr lang="en-IN" sz="2300" dirty="0">
                    <a:latin typeface="Times New Roman" panose="02020603050405020304" pitchFamily="18" charset="0"/>
                    <a:ea typeface="Times New Roman" panose="02020603050405020304" pitchFamily="18" charset="0"/>
                    <a:cs typeface="Times New Roman" panose="02020603050405020304" pitchFamily="18" charset="0"/>
                  </a:rPr>
                  <a:t>		</a:t>
                </a:r>
                <a:r>
                  <a:rPr lang="en-IN" sz="2300" dirty="0">
                    <a:latin typeface="Times New Roman" panose="02020603050405020304" pitchFamily="18" charset="0"/>
                    <a:ea typeface="Calibri" panose="020F0502020204030204" pitchFamily="34" charset="0"/>
                    <a:cs typeface="Times New Roman" panose="02020603050405020304" pitchFamily="18" charset="0"/>
                  </a:rPr>
                  <a:t> </a:t>
                </a:r>
                <a:endParaRPr lang="en-IN" sz="2300" dirty="0">
                  <a:latin typeface="Calibri" panose="020F0502020204030204" pitchFamily="34" charset="0"/>
                  <a:ea typeface="Calibri" panose="020F0502020204030204" pitchFamily="34" charset="0"/>
                  <a:cs typeface="Times New Roman" panose="02020603050405020304" pitchFamily="18" charset="0"/>
                </a:endParaRPr>
              </a:p>
              <a:p>
                <a:pPr algn="just"/>
                <a:r>
                  <a:rPr lang="en-IN" sz="2100" dirty="0">
                    <a:latin typeface="Times New Roman" panose="02020603050405020304" pitchFamily="18" charset="0"/>
                    <a:ea typeface="Calibri" panose="020F0502020204030204" pitchFamily="34" charset="0"/>
                    <a:cs typeface="Times New Roman" panose="02020603050405020304" pitchFamily="18" charset="0"/>
                  </a:rPr>
                  <a:t>Calculate the number of turns</a:t>
                </a:r>
                <a:endParaRPr lang="en-IN" sz="2100" dirty="0">
                  <a:latin typeface="Calibri" panose="020F0502020204030204" pitchFamily="34" charset="0"/>
                  <a:ea typeface="Calibri" panose="020F0502020204030204" pitchFamily="34" charset="0"/>
                  <a:cs typeface="Times New Roman" panose="02020603050405020304" pitchFamily="18" charset="0"/>
                </a:endParaRPr>
              </a:p>
              <a:p>
                <a:pPr marL="1371600" indent="0" algn="just">
                  <a:buNone/>
                </a:pPr>
                <a:r>
                  <a:rPr lang="en-IN" sz="2300" dirty="0">
                    <a:ea typeface="Calibri" panose="020F0502020204030204" pitchFamily="34" charset="0"/>
                    <a:cs typeface="Times New Roman" panose="02020603050405020304" pitchFamily="18" charset="0"/>
                  </a:rPr>
                  <a:t>		</a:t>
                </a:r>
                <a14:m>
                  <m:oMath xmlns:m="http://schemas.openxmlformats.org/officeDocument/2006/math">
                    <m:r>
                      <a:rPr lang="en-IN" sz="2300" i="1">
                        <a:latin typeface="Cambria Math" panose="02040503050406030204" pitchFamily="18" charset="0"/>
                        <a:ea typeface="Calibri" panose="020F0502020204030204" pitchFamily="34" charset="0"/>
                        <a:cs typeface="Times New Roman" panose="02020603050405020304" pitchFamily="18" charset="0"/>
                      </a:rPr>
                      <m:t>𝑁</m:t>
                    </m:r>
                    <m:r>
                      <a:rPr lang="en-IN" sz="2300" i="1">
                        <a:latin typeface="Cambria Math" panose="02040503050406030204" pitchFamily="18" charset="0"/>
                        <a:ea typeface="Calibri" panose="020F0502020204030204" pitchFamily="34" charset="0"/>
                        <a:cs typeface="Times New Roman" panose="02020603050405020304" pitchFamily="18" charset="0"/>
                      </a:rPr>
                      <m:t>= </m:t>
                    </m:r>
                    <m:f>
                      <m:fPr>
                        <m:ctrlPr>
                          <a:rPr lang="en-IN" sz="2300" i="1">
                            <a:latin typeface="Cambria Math" panose="02040503050406030204" pitchFamily="18" charset="0"/>
                            <a:ea typeface="Calibri" panose="020F0502020204030204" pitchFamily="34" charset="0"/>
                            <a:cs typeface="Times New Roman" panose="02020603050405020304" pitchFamily="18" charset="0"/>
                          </a:rPr>
                        </m:ctrlPr>
                      </m:fPr>
                      <m:num>
                        <m:r>
                          <a:rPr lang="en-IN" sz="2300" i="1">
                            <a:latin typeface="Cambria Math" panose="02040503050406030204" pitchFamily="18" charset="0"/>
                            <a:ea typeface="Calibri" panose="020F0502020204030204" pitchFamily="34" charset="0"/>
                            <a:cs typeface="Times New Roman" panose="02020603050405020304" pitchFamily="18" charset="0"/>
                          </a:rPr>
                          <m:t>𝐿</m:t>
                        </m:r>
                        <m:sSub>
                          <m:sSubPr>
                            <m:ctrlPr>
                              <a:rPr lang="en-IN" sz="2300" i="1">
                                <a:latin typeface="Cambria Math" panose="02040503050406030204" pitchFamily="18" charset="0"/>
                                <a:ea typeface="Calibri" panose="020F0502020204030204" pitchFamily="34" charset="0"/>
                                <a:cs typeface="Times New Roman" panose="02020603050405020304" pitchFamily="18" charset="0"/>
                              </a:rPr>
                            </m:ctrlPr>
                          </m:sSubPr>
                          <m:e>
                            <m:r>
                              <a:rPr lang="en-IN" sz="2300" i="1">
                                <a:latin typeface="Cambria Math" panose="02040503050406030204" pitchFamily="18" charset="0"/>
                                <a:ea typeface="Calibri" panose="020F0502020204030204" pitchFamily="34" charset="0"/>
                                <a:cs typeface="Times New Roman" panose="02020603050405020304" pitchFamily="18" charset="0"/>
                              </a:rPr>
                              <m:t>𝐼</m:t>
                            </m:r>
                          </m:e>
                          <m:sub>
                            <m:r>
                              <a:rPr lang="en-IN" sz="2300" i="1">
                                <a:latin typeface="Cambria Math" panose="02040503050406030204" pitchFamily="18" charset="0"/>
                                <a:ea typeface="Calibri" panose="020F0502020204030204" pitchFamily="34" charset="0"/>
                                <a:cs typeface="Times New Roman" panose="02020603050405020304" pitchFamily="18" charset="0"/>
                              </a:rPr>
                              <m:t>𝑚</m:t>
                            </m:r>
                          </m:sub>
                        </m:sSub>
                      </m:num>
                      <m:den>
                        <m:r>
                          <a:rPr lang="en-IN" sz="2300" i="1">
                            <a:latin typeface="Cambria Math" panose="02040503050406030204" pitchFamily="18" charset="0"/>
                            <a:ea typeface="Calibri" panose="020F0502020204030204" pitchFamily="34" charset="0"/>
                            <a:cs typeface="Times New Roman" panose="02020603050405020304" pitchFamily="18" charset="0"/>
                          </a:rPr>
                          <m:t>𝑁</m:t>
                        </m:r>
                        <m:sSub>
                          <m:sSubPr>
                            <m:ctrlPr>
                              <a:rPr lang="en-IN" sz="2300" i="1">
                                <a:latin typeface="Cambria Math" panose="02040503050406030204" pitchFamily="18" charset="0"/>
                                <a:ea typeface="Calibri" panose="020F0502020204030204" pitchFamily="34" charset="0"/>
                                <a:cs typeface="Times New Roman" panose="02020603050405020304" pitchFamily="18" charset="0"/>
                              </a:rPr>
                            </m:ctrlPr>
                          </m:sSubPr>
                          <m:e>
                            <m:r>
                              <a:rPr lang="en-IN" sz="2300" i="1">
                                <a:latin typeface="Cambria Math" panose="02040503050406030204" pitchFamily="18" charset="0"/>
                                <a:ea typeface="Calibri" panose="020F0502020204030204" pitchFamily="34" charset="0"/>
                                <a:cs typeface="Times New Roman" panose="02020603050405020304" pitchFamily="18" charset="0"/>
                              </a:rPr>
                              <m:t>𝐴</m:t>
                            </m:r>
                          </m:e>
                          <m:sub>
                            <m:r>
                              <a:rPr lang="en-IN" sz="2300" i="1">
                                <a:latin typeface="Cambria Math" panose="02040503050406030204" pitchFamily="18" charset="0"/>
                                <a:ea typeface="Calibri" panose="020F0502020204030204" pitchFamily="34" charset="0"/>
                                <a:cs typeface="Times New Roman" panose="02020603050405020304" pitchFamily="18" charset="0"/>
                              </a:rPr>
                              <m:t>𝑐</m:t>
                            </m:r>
                          </m:sub>
                        </m:sSub>
                      </m:den>
                    </m:f>
                  </m:oMath>
                </a14:m>
                <a:r>
                  <a:rPr lang="en-IN" sz="2300" dirty="0">
                    <a:latin typeface="Times New Roman" panose="02020603050405020304" pitchFamily="18" charset="0"/>
                    <a:ea typeface="Calibri" panose="020F0502020204030204" pitchFamily="34" charset="0"/>
                    <a:cs typeface="Times New Roman" panose="02020603050405020304" pitchFamily="18" charset="0"/>
                  </a:rPr>
                  <a:t> </a:t>
                </a:r>
              </a:p>
              <a:p>
                <a:pPr algn="just"/>
                <a:r>
                  <a:rPr lang="en-IN" sz="2100" dirty="0">
                    <a:latin typeface="Times New Roman" panose="02020603050405020304" pitchFamily="18" charset="0"/>
                    <a:ea typeface="Calibri" panose="020F0502020204030204" pitchFamily="34" charset="0"/>
                    <a:cs typeface="Times New Roman" panose="02020603050405020304" pitchFamily="18" charset="0"/>
                  </a:rPr>
                  <a:t>Determine the Gauge of the wire</a:t>
                </a:r>
                <a:endParaRPr lang="en-IN" sz="2100" dirty="0">
                  <a:latin typeface="Calibri" panose="020F0502020204030204" pitchFamily="34" charset="0"/>
                  <a:ea typeface="Calibri" panose="020F0502020204030204" pitchFamily="34" charset="0"/>
                  <a:cs typeface="Times New Roman" panose="02020603050405020304" pitchFamily="18" charset="0"/>
                </a:endParaRPr>
              </a:p>
              <a:p>
                <a:pPr marL="1371600" indent="0" algn="just">
                  <a:buNone/>
                </a:pPr>
                <a14:m>
                  <m:oMath xmlns:m="http://schemas.openxmlformats.org/officeDocument/2006/math">
                    <m:r>
                      <a:rPr lang="en-IN" sz="2300" i="1">
                        <a:latin typeface="Cambria Math" panose="02040503050406030204" pitchFamily="18" charset="0"/>
                        <a:ea typeface="Calibri" panose="020F0502020204030204" pitchFamily="34" charset="0"/>
                        <a:cs typeface="Times New Roman" panose="02020603050405020304" pitchFamily="18" charset="0"/>
                      </a:rPr>
                      <m:t>𝑎</m:t>
                    </m:r>
                    <m:r>
                      <a:rPr lang="en-IN" sz="2300" i="1">
                        <a:latin typeface="Cambria Math" panose="02040503050406030204" pitchFamily="18" charset="0"/>
                        <a:ea typeface="Calibri" panose="020F0502020204030204" pitchFamily="34" charset="0"/>
                        <a:cs typeface="Times New Roman" panose="02020603050405020304" pitchFamily="18" charset="0"/>
                      </a:rPr>
                      <m:t>= </m:t>
                    </m:r>
                    <m:f>
                      <m:fPr>
                        <m:ctrlPr>
                          <a:rPr lang="en-IN" sz="2300" i="1">
                            <a:latin typeface="Cambria Math" panose="02040503050406030204" pitchFamily="18" charset="0"/>
                            <a:ea typeface="Calibri" panose="020F0502020204030204" pitchFamily="34" charset="0"/>
                            <a:cs typeface="Times New Roman" panose="02020603050405020304" pitchFamily="18" charset="0"/>
                          </a:rPr>
                        </m:ctrlPr>
                      </m:fPr>
                      <m:num>
                        <m:r>
                          <a:rPr lang="en-IN" sz="2300" i="1">
                            <a:latin typeface="Cambria Math" panose="02040503050406030204" pitchFamily="18" charset="0"/>
                            <a:ea typeface="Calibri" panose="020F0502020204030204" pitchFamily="34" charset="0"/>
                            <a:cs typeface="Times New Roman" panose="02020603050405020304" pitchFamily="18" charset="0"/>
                          </a:rPr>
                          <m:t>𝐼</m:t>
                        </m:r>
                      </m:num>
                      <m:den>
                        <m:r>
                          <a:rPr lang="en-IN" sz="2300" i="1">
                            <a:latin typeface="Cambria Math" panose="02040503050406030204" pitchFamily="18" charset="0"/>
                            <a:ea typeface="Calibri" panose="020F0502020204030204" pitchFamily="34" charset="0"/>
                            <a:cs typeface="Times New Roman" panose="02020603050405020304" pitchFamily="18" charset="0"/>
                          </a:rPr>
                          <m:t>𝐽</m:t>
                        </m:r>
                      </m:den>
                    </m:f>
                  </m:oMath>
                </a14:m>
                <a:r>
                  <a:rPr lang="en-IN" sz="2300" dirty="0">
                    <a:latin typeface="Times New Roman" panose="02020603050405020304" pitchFamily="18" charset="0"/>
                    <a:ea typeface="Times New Roman" panose="02020603050405020304" pitchFamily="18" charset="0"/>
                    <a:cs typeface="Times New Roman" panose="02020603050405020304" pitchFamily="18" charset="0"/>
                  </a:rPr>
                  <a:t> </a:t>
                </a:r>
                <a:endParaRPr lang="en-IN" sz="2300" dirty="0">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mc:Choice>
        <mc:Fallback>
          <p:sp>
            <p:nvSpPr>
              <p:cNvPr id="3" name="Content Placeholder 2">
                <a:extLst>
                  <a:ext uri="{FF2B5EF4-FFF2-40B4-BE49-F238E27FC236}">
                    <a16:creationId xmlns:a16="http://schemas.microsoft.com/office/drawing/2014/main" id="{B8EAC193-748E-4E6D-BE3F-3044ADB0E028}"/>
                  </a:ext>
                </a:extLst>
              </p:cNvPr>
              <p:cNvSpPr>
                <a:spLocks noGrp="1" noRot="1" noChangeAspect="1" noMove="1" noResize="1" noEditPoints="1" noAdjustHandles="1" noChangeArrowheads="1" noChangeShapeType="1" noTextEdit="1"/>
              </p:cNvSpPr>
              <p:nvPr>
                <p:ph idx="1"/>
              </p:nvPr>
            </p:nvSpPr>
            <p:spPr>
              <a:xfrm>
                <a:off x="0" y="1101013"/>
                <a:ext cx="12192000" cy="5075951"/>
              </a:xfrm>
              <a:blipFill>
                <a:blip r:embed="rId2"/>
                <a:stretch>
                  <a:fillRect l="-600"/>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44322016-4CC5-47D5-B8F1-5D1BB5EE0525}"/>
              </a:ext>
            </a:extLst>
          </p:cNvPr>
          <p:cNvSpPr>
            <a:spLocks noGrp="1"/>
          </p:cNvSpPr>
          <p:nvPr>
            <p:ph type="dt" sz="half" idx="10"/>
          </p:nvPr>
        </p:nvSpPr>
        <p:spPr/>
        <p:txBody>
          <a:bodyPr/>
          <a:lstStyle/>
          <a:p>
            <a:pPr defTabSz="457200"/>
            <a:fld id="{1C1C66E8-2770-420C-80CE-0C0FA9AA1195}" type="datetime3">
              <a:rPr lang="en-US" smtClean="0">
                <a:solidFill>
                  <a:prstClr val="black">
                    <a:tint val="75000"/>
                  </a:prstClr>
                </a:solidFill>
                <a:latin typeface="Times New Roman"/>
              </a:rPr>
              <a:t>12 July 2021</a:t>
            </a:fld>
            <a:endParaRPr lang="en-US">
              <a:solidFill>
                <a:prstClr val="black">
                  <a:tint val="75000"/>
                </a:prstClr>
              </a:solidFill>
              <a:latin typeface="Times New Roman"/>
            </a:endParaRPr>
          </a:p>
        </p:txBody>
      </p:sp>
      <p:sp>
        <p:nvSpPr>
          <p:cNvPr id="5" name="Footer Placeholder 4">
            <a:extLst>
              <a:ext uri="{FF2B5EF4-FFF2-40B4-BE49-F238E27FC236}">
                <a16:creationId xmlns:a16="http://schemas.microsoft.com/office/drawing/2014/main" id="{24E0273A-8711-4EE5-B1A6-3B60266E4404}"/>
              </a:ext>
            </a:extLst>
          </p:cNvPr>
          <p:cNvSpPr>
            <a:spLocks noGrp="1"/>
          </p:cNvSpPr>
          <p:nvPr>
            <p:ph type="ftr" sz="quarter" idx="11"/>
          </p:nvPr>
        </p:nvSpPr>
        <p:spPr/>
        <p:txBody>
          <a:bodyPr/>
          <a:lstStyle/>
          <a:p>
            <a:pPr defTabSz="457200"/>
            <a:r>
              <a:rPr lang="en-US" smtClean="0">
                <a:solidFill>
                  <a:prstClr val="black">
                    <a:tint val="75000"/>
                  </a:prstClr>
                </a:solidFill>
                <a:latin typeface="Times New Roman"/>
              </a:rPr>
              <a:t>EEE Dept.  Raghu Engineering College  First Review </a:t>
            </a:r>
            <a:endParaRPr lang="en-US">
              <a:solidFill>
                <a:prstClr val="black">
                  <a:tint val="75000"/>
                </a:prstClr>
              </a:solidFill>
              <a:latin typeface="Times New Roman"/>
            </a:endParaRPr>
          </a:p>
        </p:txBody>
      </p:sp>
      <p:sp>
        <p:nvSpPr>
          <p:cNvPr id="6" name="Slide Number Placeholder 5">
            <a:extLst>
              <a:ext uri="{FF2B5EF4-FFF2-40B4-BE49-F238E27FC236}">
                <a16:creationId xmlns:a16="http://schemas.microsoft.com/office/drawing/2014/main" id="{F44B4774-F71C-4E98-8209-8E727BC2CAFC}"/>
              </a:ext>
            </a:extLst>
          </p:cNvPr>
          <p:cNvSpPr>
            <a:spLocks noGrp="1"/>
          </p:cNvSpPr>
          <p:nvPr>
            <p:ph type="sldNum" sz="quarter" idx="12"/>
          </p:nvPr>
        </p:nvSpPr>
        <p:spPr/>
        <p:txBody>
          <a:bodyPr/>
          <a:lstStyle/>
          <a:p>
            <a:pPr defTabSz="457200"/>
            <a:fld id="{364467F6-786D-45BE-B25C-700787AE89D9}" type="slidenum">
              <a:rPr lang="en-US">
                <a:solidFill>
                  <a:prstClr val="black">
                    <a:tint val="75000"/>
                  </a:prstClr>
                </a:solidFill>
                <a:latin typeface="Times New Roman"/>
              </a:rPr>
              <a:pPr defTabSz="457200"/>
              <a:t>45</a:t>
            </a:fld>
            <a:endParaRPr lang="en-US">
              <a:solidFill>
                <a:prstClr val="black">
                  <a:tint val="75000"/>
                </a:prstClr>
              </a:solidFill>
              <a:latin typeface="Times New Roman"/>
            </a:endParaRPr>
          </a:p>
        </p:txBody>
      </p:sp>
    </p:spTree>
    <p:extLst>
      <p:ext uri="{BB962C8B-B14F-4D97-AF65-F5344CB8AC3E}">
        <p14:creationId xmlns:p14="http://schemas.microsoft.com/office/powerpoint/2010/main" val="28740637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747ACF0-E908-4E7B-B051-28C566CA9613}"/>
                  </a:ext>
                </a:extLst>
              </p:cNvPr>
              <p:cNvSpPr>
                <a:spLocks noGrp="1"/>
              </p:cNvSpPr>
              <p:nvPr>
                <p:ph idx="1"/>
              </p:nvPr>
            </p:nvSpPr>
            <p:spPr>
              <a:xfrm>
                <a:off x="0" y="136525"/>
                <a:ext cx="12192000" cy="4705931"/>
              </a:xfrm>
            </p:spPr>
            <p:txBody>
              <a:bodyPr/>
              <a:lstStyle/>
              <a:p>
                <a:pPr marL="342900" indent="-342900" algn="just">
                  <a:lnSpc>
                    <a:spcPct val="150000"/>
                  </a:lnSpc>
                  <a:buFont typeface="Symbol" panose="05050102010706020507" pitchFamily="18" charset="2"/>
                  <a:buChar char=""/>
                </a:pPr>
                <a:r>
                  <a:rPr lang="en-IN" sz="1800" dirty="0">
                    <a:ea typeface="Calibri" panose="020F0502020204030204" pitchFamily="34" charset="0"/>
                    <a:cs typeface="Times New Roman" panose="02020603050405020304" pitchFamily="18" charset="0"/>
                  </a:rPr>
                  <a:t>Cross Check</a:t>
                </a:r>
              </a:p>
              <a:p>
                <a:pPr marL="914400" algn="just">
                  <a:lnSpc>
                    <a:spcPct val="150000"/>
                  </a:lnSpc>
                </a:pPr>
                <a:r>
                  <a:rPr lang="en-IN" sz="1800" dirty="0">
                    <a:latin typeface="Times New Roman" panose="02020603050405020304" pitchFamily="18" charset="0"/>
                    <a:ea typeface="Calibri" panose="020F0502020204030204" pitchFamily="34" charset="0"/>
                    <a:cs typeface="Times New Roman" panose="02020603050405020304" pitchFamily="18" charset="0"/>
                  </a:rPr>
                  <a:t>The inequality, </a:t>
                </a:r>
                <a14:m>
                  <m:oMath xmlns:m="http://schemas.openxmlformats.org/officeDocument/2006/math">
                    <m:sSub>
                      <m:sSubPr>
                        <m:ctrlPr>
                          <a:rPr lang="en-IN" sz="1800" i="1">
                            <a:latin typeface="Cambria Math" panose="02040503050406030204" pitchFamily="18" charset="0"/>
                            <a:ea typeface="Calibri" panose="020F0502020204030204" pitchFamily="34" charset="0"/>
                            <a:cs typeface="Times New Roman" panose="02020603050405020304" pitchFamily="18" charset="0"/>
                          </a:rPr>
                        </m:ctrlPr>
                      </m:sSubPr>
                      <m:e>
                        <m:r>
                          <a:rPr lang="en-IN" sz="1800" i="1">
                            <a:latin typeface="Cambria Math" panose="02040503050406030204" pitchFamily="18" charset="0"/>
                            <a:ea typeface="Calibri" panose="020F0502020204030204" pitchFamily="34" charset="0"/>
                            <a:cs typeface="Times New Roman" panose="02020603050405020304" pitchFamily="18" charset="0"/>
                          </a:rPr>
                          <m:t>𝐾</m:t>
                        </m:r>
                      </m:e>
                      <m:sub>
                        <m:r>
                          <a:rPr lang="en-IN" sz="1800" i="1">
                            <a:latin typeface="Cambria Math" panose="02040503050406030204" pitchFamily="18" charset="0"/>
                            <a:ea typeface="Calibri" panose="020F0502020204030204" pitchFamily="34" charset="0"/>
                            <a:cs typeface="Times New Roman" panose="02020603050405020304" pitchFamily="18" charset="0"/>
                          </a:rPr>
                          <m:t>𝑤</m:t>
                        </m:r>
                      </m:sub>
                    </m:sSub>
                    <m:sSub>
                      <m:sSubPr>
                        <m:ctrlPr>
                          <a:rPr lang="en-IN" sz="1800" i="1">
                            <a:latin typeface="Cambria Math" panose="02040503050406030204" pitchFamily="18" charset="0"/>
                            <a:ea typeface="Calibri" panose="020F0502020204030204" pitchFamily="34" charset="0"/>
                            <a:cs typeface="Times New Roman" panose="02020603050405020304" pitchFamily="18" charset="0"/>
                          </a:rPr>
                        </m:ctrlPr>
                      </m:sSubPr>
                      <m:e>
                        <m:r>
                          <a:rPr lang="en-IN" sz="1800" i="1">
                            <a:latin typeface="Cambria Math" panose="02040503050406030204" pitchFamily="18" charset="0"/>
                            <a:ea typeface="Calibri" panose="020F0502020204030204" pitchFamily="34" charset="0"/>
                            <a:cs typeface="Times New Roman" panose="02020603050405020304" pitchFamily="18" charset="0"/>
                          </a:rPr>
                          <m:t>𝐴</m:t>
                        </m:r>
                      </m:e>
                      <m:sub>
                        <m:r>
                          <a:rPr lang="en-IN" sz="1800" i="1">
                            <a:latin typeface="Cambria Math" panose="02040503050406030204" pitchFamily="18" charset="0"/>
                            <a:ea typeface="Calibri" panose="020F0502020204030204" pitchFamily="34" charset="0"/>
                            <a:cs typeface="Times New Roman" panose="02020603050405020304" pitchFamily="18" charset="0"/>
                          </a:rPr>
                          <m:t>𝑤</m:t>
                        </m:r>
                      </m:sub>
                    </m:sSub>
                    <m:r>
                      <a:rPr lang="en-IN" sz="1800" i="1">
                        <a:latin typeface="Cambria Math" panose="02040503050406030204" pitchFamily="18" charset="0"/>
                        <a:ea typeface="Calibri" panose="020F0502020204030204" pitchFamily="34" charset="0"/>
                        <a:cs typeface="Times New Roman" panose="02020603050405020304" pitchFamily="18" charset="0"/>
                      </a:rPr>
                      <m:t>&gt;</m:t>
                    </m:r>
                    <m:r>
                      <a:rPr lang="en-IN" sz="1800" i="1">
                        <a:latin typeface="Cambria Math" panose="02040503050406030204" pitchFamily="18" charset="0"/>
                        <a:ea typeface="Calibri" panose="020F0502020204030204" pitchFamily="34" charset="0"/>
                        <a:cs typeface="Times New Roman" panose="02020603050405020304" pitchFamily="18" charset="0"/>
                      </a:rPr>
                      <m:t>𝑎</m:t>
                    </m:r>
                    <m:r>
                      <a:rPr lang="en-IN" sz="1800" i="1">
                        <a:latin typeface="Cambria Math" panose="02040503050406030204" pitchFamily="18" charset="0"/>
                        <a:ea typeface="Calibri" panose="020F0502020204030204" pitchFamily="34" charset="0"/>
                        <a:cs typeface="Times New Roman" panose="02020603050405020304" pitchFamily="18" charset="0"/>
                      </a:rPr>
                      <m:t>.</m:t>
                    </m:r>
                    <m:r>
                      <a:rPr lang="en-IN" sz="1800" i="1">
                        <a:latin typeface="Cambria Math" panose="02040503050406030204" pitchFamily="18" charset="0"/>
                        <a:ea typeface="Calibri" panose="020F0502020204030204" pitchFamily="34" charset="0"/>
                        <a:cs typeface="Times New Roman" panose="02020603050405020304" pitchFamily="18" charset="0"/>
                      </a:rPr>
                      <m:t>𝑁</m:t>
                    </m:r>
                    <m:r>
                      <a:rPr lang="en-IN" sz="1800" i="1">
                        <a:latin typeface="Cambria Math" panose="02040503050406030204" pitchFamily="18" charset="0"/>
                        <a:ea typeface="Calibri" panose="020F0502020204030204" pitchFamily="34" charset="0"/>
                        <a:cs typeface="Times New Roman" panose="02020603050405020304" pitchFamily="18" charset="0"/>
                      </a:rPr>
                      <m:t> </m:t>
                    </m:r>
                  </m:oMath>
                </a14:m>
                <a:r>
                  <a:rPr lang="en-IN" sz="1800" dirty="0">
                    <a:latin typeface="Times New Roman" panose="02020603050405020304" pitchFamily="18" charset="0"/>
                    <a:ea typeface="Calibri" panose="020F0502020204030204" pitchFamily="34" charset="0"/>
                    <a:cs typeface="Times New Roman" panose="02020603050405020304" pitchFamily="18" charset="0"/>
                  </a:rPr>
                  <a:t>should be satisfied, or else repeat the calculations for the number of turns and gauge of wire after choosing the next bigger core.</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marL="989013" indent="-269875" algn="just">
                  <a:lnSpc>
                    <a:spcPct val="150000"/>
                  </a:lnSpc>
                </a:pPr>
                <a:r>
                  <a:rPr lang="en-IN" sz="1800" dirty="0">
                    <a:latin typeface="Times New Roman" panose="02020603050405020304" pitchFamily="18" charset="0"/>
                    <a:ea typeface="Calibri" panose="020F0502020204030204" pitchFamily="34" charset="0"/>
                    <a:cs typeface="Times New Roman" panose="02020603050405020304" pitchFamily="18" charset="0"/>
                  </a:rPr>
                  <a:t>Note that the value of 'a' should be the actual cross section area of the wire used and not the calculated value.</a:t>
                </a:r>
              </a:p>
              <a:p>
                <a:pPr marL="989013" indent="-269875" algn="just"/>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pPr>
                <a:r>
                  <a:rPr lang="en-IN" sz="1800" dirty="0">
                    <a:latin typeface="Times New Roman" panose="02020603050405020304" pitchFamily="18" charset="0"/>
                    <a:ea typeface="Calibri" panose="020F0502020204030204" pitchFamily="34" charset="0"/>
                    <a:cs typeface="Times New Roman" panose="02020603050405020304" pitchFamily="18" charset="0"/>
                  </a:rPr>
                  <a:t>Calculate air gap length, I</a:t>
                </a:r>
                <a:r>
                  <a:rPr lang="en-IN" sz="1800" baseline="-25000" dirty="0">
                    <a:latin typeface="Times New Roman" panose="02020603050405020304" pitchFamily="18" charset="0"/>
                    <a:ea typeface="Calibri" panose="020F0502020204030204" pitchFamily="34" charset="0"/>
                    <a:cs typeface="Times New Roman" panose="02020603050405020304" pitchFamily="18" charset="0"/>
                  </a:rPr>
                  <a:t>g</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marL="1520825" indent="0" algn="just">
                  <a:lnSpc>
                    <a:spcPct val="150000"/>
                  </a:lnSpc>
                  <a:buNone/>
                </a:pPr>
                <a14:m>
                  <m:oMathPara xmlns:m="http://schemas.openxmlformats.org/officeDocument/2006/math">
                    <m:oMathParaPr>
                      <m:jc m:val="centerGroup"/>
                    </m:oMathParaPr>
                    <m:oMath xmlns:m="http://schemas.openxmlformats.org/officeDocument/2006/math">
                      <m:sSub>
                        <m:sSubPr>
                          <m:ctrlPr>
                            <a:rPr lang="en-IN" sz="1800" i="1">
                              <a:latin typeface="Cambria Math" panose="02040503050406030204" pitchFamily="18" charset="0"/>
                              <a:ea typeface="Calibri" panose="020F0502020204030204" pitchFamily="34" charset="0"/>
                              <a:cs typeface="Times New Roman" panose="02020603050405020304" pitchFamily="18" charset="0"/>
                            </a:rPr>
                          </m:ctrlPr>
                        </m:sSubPr>
                        <m:e>
                          <m:r>
                            <a:rPr lang="en-IN" sz="1800" i="1">
                              <a:latin typeface="Cambria Math" panose="02040503050406030204" pitchFamily="18" charset="0"/>
                              <a:ea typeface="Calibri" panose="020F0502020204030204" pitchFamily="34" charset="0"/>
                              <a:cs typeface="Times New Roman" panose="02020603050405020304" pitchFamily="18" charset="0"/>
                            </a:rPr>
                            <m:t>𝑙</m:t>
                          </m:r>
                        </m:e>
                        <m:sub>
                          <m:r>
                            <a:rPr lang="en-IN" sz="1800" i="1">
                              <a:latin typeface="Cambria Math" panose="02040503050406030204" pitchFamily="18" charset="0"/>
                              <a:ea typeface="Calibri" panose="020F0502020204030204" pitchFamily="34" charset="0"/>
                              <a:cs typeface="Times New Roman" panose="02020603050405020304" pitchFamily="18" charset="0"/>
                            </a:rPr>
                            <m:t>𝑔</m:t>
                          </m:r>
                        </m:sub>
                      </m:sSub>
                      <m:r>
                        <a:rPr lang="en-IN" sz="1800" i="1">
                          <a:latin typeface="Cambria Math" panose="02040503050406030204" pitchFamily="18" charset="0"/>
                          <a:ea typeface="Calibri" panose="020F0502020204030204" pitchFamily="34" charset="0"/>
                          <a:cs typeface="Times New Roman" panose="02020603050405020304" pitchFamily="18" charset="0"/>
                        </a:rPr>
                        <m:t>= </m:t>
                      </m:r>
                      <m:f>
                        <m:fPr>
                          <m:ctrlPr>
                            <a:rPr lang="en-IN" sz="1800" i="1">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n-IN" sz="1800" i="1">
                                  <a:latin typeface="Cambria Math" panose="02040503050406030204" pitchFamily="18" charset="0"/>
                                  <a:ea typeface="Calibri" panose="020F0502020204030204" pitchFamily="34" charset="0"/>
                                  <a:cs typeface="Times New Roman" panose="02020603050405020304" pitchFamily="18" charset="0"/>
                                </a:rPr>
                              </m:ctrlPr>
                            </m:sSubPr>
                            <m:e>
                              <m:r>
                                <a:rPr lang="en-IN" sz="1800" i="1">
                                  <a:latin typeface="Cambria Math" panose="02040503050406030204" pitchFamily="18" charset="0"/>
                                  <a:ea typeface="Calibri" panose="020F0502020204030204" pitchFamily="34" charset="0"/>
                                  <a:cs typeface="Times New Roman" panose="02020603050405020304" pitchFamily="18" charset="0"/>
                                </a:rPr>
                                <m:t>𝜇</m:t>
                              </m:r>
                            </m:e>
                            <m:sub>
                              <m:r>
                                <a:rPr lang="en-IN" sz="1800" i="1">
                                  <a:latin typeface="Cambria Math" panose="02040503050406030204" pitchFamily="18" charset="0"/>
                                  <a:ea typeface="Calibri" panose="020F0502020204030204" pitchFamily="34" charset="0"/>
                                  <a:cs typeface="Times New Roman" panose="02020603050405020304" pitchFamily="18" charset="0"/>
                                </a:rPr>
                                <m:t>0</m:t>
                              </m:r>
                            </m:sub>
                          </m:sSub>
                          <m:sSup>
                            <m:sSupPr>
                              <m:ctrlPr>
                                <a:rPr lang="en-IN" sz="1800" i="1">
                                  <a:latin typeface="Cambria Math" panose="02040503050406030204" pitchFamily="18" charset="0"/>
                                  <a:ea typeface="Calibri" panose="020F0502020204030204" pitchFamily="34" charset="0"/>
                                  <a:cs typeface="Times New Roman" panose="02020603050405020304" pitchFamily="18" charset="0"/>
                                </a:rPr>
                              </m:ctrlPr>
                            </m:sSupPr>
                            <m:e>
                              <m:r>
                                <a:rPr lang="en-IN" sz="1800" i="1">
                                  <a:latin typeface="Cambria Math" panose="02040503050406030204" pitchFamily="18" charset="0"/>
                                  <a:ea typeface="Calibri" panose="020F0502020204030204" pitchFamily="34" charset="0"/>
                                  <a:cs typeface="Times New Roman" panose="02020603050405020304" pitchFamily="18" charset="0"/>
                                </a:rPr>
                                <m:t>𝑁</m:t>
                              </m:r>
                            </m:e>
                            <m:sup>
                              <m:r>
                                <a:rPr lang="en-IN" sz="1800" i="1">
                                  <a:latin typeface="Cambria Math" panose="02040503050406030204" pitchFamily="18" charset="0"/>
                                  <a:ea typeface="Calibri" panose="020F0502020204030204" pitchFamily="34" charset="0"/>
                                  <a:cs typeface="Times New Roman" panose="02020603050405020304" pitchFamily="18" charset="0"/>
                                </a:rPr>
                                <m:t>2</m:t>
                              </m:r>
                            </m:sup>
                          </m:sSup>
                          <m:sSub>
                            <m:sSubPr>
                              <m:ctrlPr>
                                <a:rPr lang="en-IN" sz="1800" i="1">
                                  <a:latin typeface="Cambria Math" panose="02040503050406030204" pitchFamily="18" charset="0"/>
                                  <a:ea typeface="Calibri" panose="020F0502020204030204" pitchFamily="34" charset="0"/>
                                  <a:cs typeface="Times New Roman" panose="02020603050405020304" pitchFamily="18" charset="0"/>
                                </a:rPr>
                              </m:ctrlPr>
                            </m:sSubPr>
                            <m:e>
                              <m:r>
                                <a:rPr lang="en-IN" sz="1800" i="1">
                                  <a:latin typeface="Cambria Math" panose="02040503050406030204" pitchFamily="18" charset="0"/>
                                  <a:ea typeface="Calibri" panose="020F0502020204030204" pitchFamily="34" charset="0"/>
                                  <a:cs typeface="Times New Roman" panose="02020603050405020304" pitchFamily="18" charset="0"/>
                                </a:rPr>
                                <m:t>𝐴</m:t>
                              </m:r>
                            </m:e>
                            <m:sub>
                              <m:r>
                                <a:rPr lang="en-IN" sz="1800" i="1">
                                  <a:latin typeface="Cambria Math" panose="02040503050406030204" pitchFamily="18" charset="0"/>
                                  <a:ea typeface="Calibri" panose="020F0502020204030204" pitchFamily="34" charset="0"/>
                                  <a:cs typeface="Times New Roman" panose="02020603050405020304" pitchFamily="18" charset="0"/>
                                </a:rPr>
                                <m:t>𝑐</m:t>
                              </m:r>
                            </m:sub>
                          </m:sSub>
                        </m:num>
                        <m:den>
                          <m:r>
                            <a:rPr lang="en-IN" sz="1800" i="1">
                              <a:latin typeface="Cambria Math" panose="02040503050406030204" pitchFamily="18" charset="0"/>
                              <a:ea typeface="Calibri" panose="020F0502020204030204" pitchFamily="34" charset="0"/>
                              <a:cs typeface="Times New Roman" panose="02020603050405020304" pitchFamily="18" charset="0"/>
                            </a:rPr>
                            <m:t>𝐿</m:t>
                          </m:r>
                        </m:den>
                      </m:f>
                    </m:oMath>
                  </m:oMathPara>
                </a14:m>
                <a:endParaRPr lang="en-IN" sz="1800" dirty="0">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mc:Choice>
        <mc:Fallback>
          <p:sp>
            <p:nvSpPr>
              <p:cNvPr id="3" name="Content Placeholder 2">
                <a:extLst>
                  <a:ext uri="{FF2B5EF4-FFF2-40B4-BE49-F238E27FC236}">
                    <a16:creationId xmlns:a16="http://schemas.microsoft.com/office/drawing/2014/main" id="{5747ACF0-E908-4E7B-B051-28C566CA9613}"/>
                  </a:ext>
                </a:extLst>
              </p:cNvPr>
              <p:cNvSpPr>
                <a:spLocks noGrp="1" noRot="1" noChangeAspect="1" noMove="1" noResize="1" noEditPoints="1" noAdjustHandles="1" noChangeArrowheads="1" noChangeShapeType="1" noTextEdit="1"/>
              </p:cNvSpPr>
              <p:nvPr>
                <p:ph idx="1"/>
              </p:nvPr>
            </p:nvSpPr>
            <p:spPr>
              <a:xfrm>
                <a:off x="0" y="136525"/>
                <a:ext cx="12192000" cy="4705931"/>
              </a:xfrm>
              <a:blipFill>
                <a:blip r:embed="rId2"/>
                <a:stretch>
                  <a:fillRect l="-400" r="-400"/>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B7731587-C4BA-464B-A65E-6B22B2ADBF2D}"/>
              </a:ext>
            </a:extLst>
          </p:cNvPr>
          <p:cNvSpPr>
            <a:spLocks noGrp="1"/>
          </p:cNvSpPr>
          <p:nvPr>
            <p:ph type="dt" sz="half" idx="10"/>
          </p:nvPr>
        </p:nvSpPr>
        <p:spPr/>
        <p:txBody>
          <a:bodyPr/>
          <a:lstStyle/>
          <a:p>
            <a:pPr defTabSz="457200"/>
            <a:fld id="{F8E5896E-30D3-48CE-BBC5-0E5B8ABA9A3A}" type="datetime3">
              <a:rPr lang="en-US" smtClean="0">
                <a:solidFill>
                  <a:prstClr val="black">
                    <a:tint val="75000"/>
                  </a:prstClr>
                </a:solidFill>
                <a:latin typeface="Times New Roman"/>
              </a:rPr>
              <a:t>12 July 2021</a:t>
            </a:fld>
            <a:endParaRPr lang="en-US">
              <a:solidFill>
                <a:prstClr val="black">
                  <a:tint val="75000"/>
                </a:prstClr>
              </a:solidFill>
              <a:latin typeface="Times New Roman"/>
            </a:endParaRPr>
          </a:p>
        </p:txBody>
      </p:sp>
      <p:sp>
        <p:nvSpPr>
          <p:cNvPr id="5" name="Footer Placeholder 4">
            <a:extLst>
              <a:ext uri="{FF2B5EF4-FFF2-40B4-BE49-F238E27FC236}">
                <a16:creationId xmlns:a16="http://schemas.microsoft.com/office/drawing/2014/main" id="{2A98B2C2-BB75-494B-B860-B15C52C5D664}"/>
              </a:ext>
            </a:extLst>
          </p:cNvPr>
          <p:cNvSpPr>
            <a:spLocks noGrp="1"/>
          </p:cNvSpPr>
          <p:nvPr>
            <p:ph type="ftr" sz="quarter" idx="11"/>
          </p:nvPr>
        </p:nvSpPr>
        <p:spPr/>
        <p:txBody>
          <a:bodyPr/>
          <a:lstStyle/>
          <a:p>
            <a:pPr defTabSz="457200"/>
            <a:r>
              <a:rPr lang="en-US" smtClean="0">
                <a:solidFill>
                  <a:prstClr val="black">
                    <a:tint val="75000"/>
                  </a:prstClr>
                </a:solidFill>
                <a:latin typeface="Times New Roman"/>
              </a:rPr>
              <a:t>EEE Dept.  Raghu Engineering College  First Review </a:t>
            </a:r>
            <a:endParaRPr lang="en-US">
              <a:solidFill>
                <a:prstClr val="black">
                  <a:tint val="75000"/>
                </a:prstClr>
              </a:solidFill>
              <a:latin typeface="Times New Roman"/>
            </a:endParaRPr>
          </a:p>
        </p:txBody>
      </p:sp>
      <p:sp>
        <p:nvSpPr>
          <p:cNvPr id="6" name="Slide Number Placeholder 5">
            <a:extLst>
              <a:ext uri="{FF2B5EF4-FFF2-40B4-BE49-F238E27FC236}">
                <a16:creationId xmlns:a16="http://schemas.microsoft.com/office/drawing/2014/main" id="{D4A5A55E-2EE2-49CC-AA6B-DDB7429EC138}"/>
              </a:ext>
            </a:extLst>
          </p:cNvPr>
          <p:cNvSpPr>
            <a:spLocks noGrp="1"/>
          </p:cNvSpPr>
          <p:nvPr>
            <p:ph type="sldNum" sz="quarter" idx="12"/>
          </p:nvPr>
        </p:nvSpPr>
        <p:spPr/>
        <p:txBody>
          <a:bodyPr/>
          <a:lstStyle/>
          <a:p>
            <a:pPr defTabSz="457200"/>
            <a:fld id="{364467F6-786D-45BE-B25C-700787AE89D9}" type="slidenum">
              <a:rPr lang="en-US">
                <a:solidFill>
                  <a:prstClr val="black">
                    <a:tint val="75000"/>
                  </a:prstClr>
                </a:solidFill>
                <a:latin typeface="Times New Roman"/>
              </a:rPr>
              <a:pPr defTabSz="457200"/>
              <a:t>46</a:t>
            </a:fld>
            <a:endParaRPr lang="en-US">
              <a:solidFill>
                <a:prstClr val="black">
                  <a:tint val="75000"/>
                </a:prstClr>
              </a:solidFill>
              <a:latin typeface="Times New Roman"/>
            </a:endParaRPr>
          </a:p>
        </p:txBody>
      </p:sp>
    </p:spTree>
    <p:extLst>
      <p:ext uri="{BB962C8B-B14F-4D97-AF65-F5344CB8AC3E}">
        <p14:creationId xmlns:p14="http://schemas.microsoft.com/office/powerpoint/2010/main" val="21357462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CD4CD-6A93-495B-8438-DAD327096ACC}"/>
              </a:ext>
            </a:extLst>
          </p:cNvPr>
          <p:cNvSpPr>
            <a:spLocks noGrp="1"/>
          </p:cNvSpPr>
          <p:nvPr>
            <p:ph type="title"/>
          </p:nvPr>
        </p:nvSpPr>
        <p:spPr>
          <a:xfrm>
            <a:off x="0" y="18256"/>
            <a:ext cx="12191999" cy="1325563"/>
          </a:xfrm>
        </p:spPr>
        <p:txBody>
          <a:bodyPr>
            <a:normAutofit/>
          </a:bodyPr>
          <a:lstStyle/>
          <a:p>
            <a:pPr algn="ctr"/>
            <a:r>
              <a:rPr lang="en-IN" sz="3200" b="1" dirty="0">
                <a:latin typeface="Times New Roman" panose="02020603050405020304" pitchFamily="18" charset="0"/>
                <a:ea typeface="Calibri" panose="020F0502020204030204" pitchFamily="34" charset="0"/>
                <a:cs typeface="Times New Roman" panose="02020603050405020304" pitchFamily="18" charset="0"/>
              </a:rPr>
              <a:t>DETERMINING VALUE OF INDUCTORS FOR SMPCS</a:t>
            </a:r>
            <a:endParaRPr lang="en-IN" sz="6600" dirty="0"/>
          </a:p>
        </p:txBody>
      </p:sp>
      <p:sp>
        <p:nvSpPr>
          <p:cNvPr id="3" name="Content Placeholder 2">
            <a:extLst>
              <a:ext uri="{FF2B5EF4-FFF2-40B4-BE49-F238E27FC236}">
                <a16:creationId xmlns:a16="http://schemas.microsoft.com/office/drawing/2014/main" id="{DBE03594-E335-4A0C-97DE-C9F516BA69A4}"/>
              </a:ext>
            </a:extLst>
          </p:cNvPr>
          <p:cNvSpPr>
            <a:spLocks noGrp="1"/>
          </p:cNvSpPr>
          <p:nvPr>
            <p:ph idx="1"/>
          </p:nvPr>
        </p:nvSpPr>
        <p:spPr>
          <a:xfrm>
            <a:off x="0" y="1343818"/>
            <a:ext cx="12192000" cy="4833145"/>
          </a:xfrm>
        </p:spPr>
        <p:txBody>
          <a:bodyPr>
            <a:normAutofit/>
          </a:bodyPr>
          <a:lstStyle/>
          <a:p>
            <a:pPr algn="just"/>
            <a:r>
              <a:rPr lang="en-IN" sz="1800" dirty="0">
                <a:latin typeface="Times New Roman" panose="02020603050405020304" pitchFamily="18" charset="0"/>
                <a:ea typeface="Calibri" panose="020F0502020204030204" pitchFamily="34" charset="0"/>
                <a:cs typeface="Times New Roman" panose="02020603050405020304" pitchFamily="18" charset="0"/>
              </a:rPr>
              <a:t>In all switched mode converters, the inductor will be used. </a:t>
            </a:r>
          </a:p>
          <a:p>
            <a:pPr algn="just"/>
            <a:r>
              <a:rPr lang="en-IN" sz="1800" dirty="0">
                <a:latin typeface="Times New Roman" panose="02020603050405020304" pitchFamily="18" charset="0"/>
                <a:ea typeface="Calibri" panose="020F0502020204030204" pitchFamily="34" charset="0"/>
                <a:cs typeface="Times New Roman" panose="02020603050405020304" pitchFamily="18" charset="0"/>
              </a:rPr>
              <a:t>When the source is active the voltage V</a:t>
            </a:r>
            <a:r>
              <a:rPr lang="en-IN" sz="1800" baseline="-25000" dirty="0">
                <a:latin typeface="Times New Roman" panose="02020603050405020304" pitchFamily="18" charset="0"/>
                <a:ea typeface="Calibri" panose="020F0502020204030204" pitchFamily="34" charset="0"/>
                <a:cs typeface="Times New Roman" panose="02020603050405020304" pitchFamily="18" charset="0"/>
              </a:rPr>
              <a:t>AC</a:t>
            </a:r>
            <a:r>
              <a:rPr lang="en-IN" sz="1800" dirty="0">
                <a:latin typeface="Times New Roman" panose="02020603050405020304" pitchFamily="18" charset="0"/>
                <a:ea typeface="Calibri" panose="020F0502020204030204" pitchFamily="34" charset="0"/>
                <a:cs typeface="Times New Roman" panose="02020603050405020304" pitchFamily="18" charset="0"/>
              </a:rPr>
              <a:t> is a pulsed waveform with duty cycle D. </a:t>
            </a:r>
          </a:p>
          <a:p>
            <a:pPr algn="just"/>
            <a:r>
              <a:rPr lang="en-IN" sz="1800" dirty="0">
                <a:latin typeface="Times New Roman" panose="02020603050405020304" pitchFamily="18" charset="0"/>
                <a:ea typeface="Calibri" panose="020F0502020204030204" pitchFamily="34" charset="0"/>
                <a:cs typeface="Times New Roman" panose="02020603050405020304" pitchFamily="18" charset="0"/>
              </a:rPr>
              <a:t>When the source is inactive, there exists a freewheeling path in the source side circuit which causes V</a:t>
            </a:r>
            <a:r>
              <a:rPr lang="en-IN" sz="1800" baseline="-25000" dirty="0">
                <a:latin typeface="Times New Roman" panose="02020603050405020304" pitchFamily="18" charset="0"/>
                <a:ea typeface="Calibri" panose="020F0502020204030204" pitchFamily="34" charset="0"/>
                <a:cs typeface="Times New Roman" panose="02020603050405020304" pitchFamily="18" charset="0"/>
              </a:rPr>
              <a:t>AC </a:t>
            </a:r>
            <a:r>
              <a:rPr lang="en-IN" sz="1800" dirty="0">
                <a:latin typeface="Times New Roman" panose="02020603050405020304" pitchFamily="18" charset="0"/>
                <a:ea typeface="Calibri" panose="020F0502020204030204" pitchFamily="34" charset="0"/>
                <a:cs typeface="Times New Roman" panose="02020603050405020304" pitchFamily="18" charset="0"/>
              </a:rPr>
              <a:t>to become zero. </a:t>
            </a:r>
          </a:p>
          <a:p>
            <a:pPr algn="just"/>
            <a:r>
              <a:rPr lang="en-IN" sz="1800" dirty="0">
                <a:latin typeface="Times New Roman" panose="02020603050405020304" pitchFamily="18" charset="0"/>
                <a:ea typeface="Calibri" panose="020F0502020204030204" pitchFamily="34" charset="0"/>
                <a:cs typeface="Times New Roman" panose="02020603050405020304" pitchFamily="18" charset="0"/>
              </a:rPr>
              <a:t>The above configuration applies for forward converter, half bridge, full bridge and </a:t>
            </a:r>
            <a:r>
              <a:rPr lang="en-IN" sz="1800" dirty="0" smtClean="0">
                <a:latin typeface="Times New Roman" panose="02020603050405020304" pitchFamily="18" charset="0"/>
                <a:ea typeface="Calibri" panose="020F0502020204030204" pitchFamily="34" charset="0"/>
                <a:cs typeface="Times New Roman" panose="02020603050405020304" pitchFamily="18" charset="0"/>
              </a:rPr>
              <a:t>push pull </a:t>
            </a:r>
            <a:r>
              <a:rPr lang="en-IN" sz="1800" dirty="0">
                <a:latin typeface="Times New Roman" panose="02020603050405020304" pitchFamily="18" charset="0"/>
                <a:ea typeface="Calibri" panose="020F0502020204030204" pitchFamily="34" charset="0"/>
                <a:cs typeface="Times New Roman" panose="02020603050405020304" pitchFamily="18" charset="0"/>
              </a:rPr>
              <a:t>converters.</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marL="1166813" indent="0" algn="just">
              <a:buNone/>
            </a:pPr>
            <a:r>
              <a:rPr lang="en-IN" sz="1800" dirty="0">
                <a:latin typeface="Times New Roman" panose="02020603050405020304" pitchFamily="18" charset="0"/>
                <a:ea typeface="Calibri" panose="020F0502020204030204" pitchFamily="34" charset="0"/>
                <a:cs typeface="Times New Roman" panose="02020603050405020304" pitchFamily="18" charset="0"/>
              </a:rPr>
              <a:t> So V</a:t>
            </a:r>
            <a:r>
              <a:rPr lang="en-IN" sz="1800" baseline="-25000" dirty="0">
                <a:latin typeface="Times New Roman" panose="02020603050405020304" pitchFamily="18" charset="0"/>
                <a:ea typeface="Calibri" panose="020F0502020204030204" pitchFamily="34" charset="0"/>
                <a:cs typeface="Times New Roman" panose="02020603050405020304" pitchFamily="18" charset="0"/>
              </a:rPr>
              <a:t>AB</a:t>
            </a:r>
            <a:r>
              <a:rPr lang="en-IN" sz="1800" dirty="0">
                <a:latin typeface="Times New Roman" panose="02020603050405020304" pitchFamily="18" charset="0"/>
                <a:ea typeface="Calibri" panose="020F0502020204030204" pitchFamily="34" charset="0"/>
                <a:cs typeface="Times New Roman" panose="02020603050405020304" pitchFamily="18" charset="0"/>
              </a:rPr>
              <a:t> = V</a:t>
            </a:r>
            <a:r>
              <a:rPr lang="en-IN" sz="1800" baseline="-25000" dirty="0">
                <a:latin typeface="Times New Roman" panose="02020603050405020304" pitchFamily="18" charset="0"/>
                <a:ea typeface="Calibri" panose="020F0502020204030204" pitchFamily="34" charset="0"/>
                <a:cs typeface="Times New Roman" panose="02020603050405020304" pitchFamily="18" charset="0"/>
              </a:rPr>
              <a:t>AC </a:t>
            </a:r>
            <a:r>
              <a:rPr lang="en-IN" sz="1800" dirty="0">
                <a:latin typeface="Times New Roman" panose="02020603050405020304" pitchFamily="18" charset="0"/>
                <a:ea typeface="Calibri" panose="020F0502020204030204" pitchFamily="34" charset="0"/>
                <a:cs typeface="Times New Roman" panose="02020603050405020304" pitchFamily="18" charset="0"/>
              </a:rPr>
              <a:t>- V</a:t>
            </a:r>
            <a:r>
              <a:rPr lang="en-IN" sz="1800" baseline="-25000" dirty="0">
                <a:latin typeface="Times New Roman" panose="02020603050405020304" pitchFamily="18" charset="0"/>
                <a:ea typeface="Calibri" panose="020F0502020204030204" pitchFamily="34" charset="0"/>
                <a:cs typeface="Times New Roman" panose="02020603050405020304" pitchFamily="18" charset="0"/>
              </a:rPr>
              <a:t>BC</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algn="just"/>
            <a:r>
              <a:rPr lang="en-IN" sz="1800" dirty="0">
                <a:latin typeface="Times New Roman" panose="02020603050405020304" pitchFamily="18" charset="0"/>
                <a:ea typeface="Calibri" panose="020F0502020204030204" pitchFamily="34" charset="0"/>
                <a:cs typeface="Times New Roman" panose="02020603050405020304" pitchFamily="18" charset="0"/>
              </a:rPr>
              <a:t>During the period DT, when the source is active,</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marL="1371600" indent="0" algn="just">
              <a:buNone/>
            </a:pPr>
            <a:r>
              <a:rPr lang="en-IN" sz="1800" dirty="0">
                <a:latin typeface="Times New Roman" panose="02020603050405020304" pitchFamily="18" charset="0"/>
                <a:ea typeface="Calibri" panose="020F0502020204030204" pitchFamily="34" charset="0"/>
                <a:cs typeface="Times New Roman" panose="02020603050405020304" pitchFamily="18" charset="0"/>
              </a:rPr>
              <a:t>V</a:t>
            </a:r>
            <a:r>
              <a:rPr lang="en-IN" sz="1800" baseline="-25000" dirty="0">
                <a:latin typeface="Times New Roman" panose="02020603050405020304" pitchFamily="18" charset="0"/>
                <a:ea typeface="Calibri" panose="020F0502020204030204" pitchFamily="34" charset="0"/>
                <a:cs typeface="Times New Roman" panose="02020603050405020304" pitchFamily="18" charset="0"/>
              </a:rPr>
              <a:t>AB</a:t>
            </a:r>
            <a:r>
              <a:rPr lang="en-IN" sz="1800" dirty="0">
                <a:latin typeface="Times New Roman" panose="02020603050405020304" pitchFamily="18" charset="0"/>
                <a:ea typeface="Calibri" panose="020F0502020204030204" pitchFamily="34" charset="0"/>
                <a:cs typeface="Times New Roman" panose="02020603050405020304" pitchFamily="18" charset="0"/>
              </a:rPr>
              <a:t> = V</a:t>
            </a:r>
            <a:r>
              <a:rPr lang="en-IN" sz="1800" baseline="-25000" dirty="0">
                <a:latin typeface="Times New Roman" panose="02020603050405020304" pitchFamily="18" charset="0"/>
                <a:ea typeface="Calibri" panose="020F0502020204030204" pitchFamily="34" charset="0"/>
                <a:cs typeface="Times New Roman" panose="02020603050405020304" pitchFamily="18" charset="0"/>
              </a:rPr>
              <a:t>CC </a:t>
            </a:r>
            <a:r>
              <a:rPr lang="en-IN" sz="1800" dirty="0">
                <a:latin typeface="Times New Roman" panose="02020603050405020304" pitchFamily="18" charset="0"/>
                <a:ea typeface="Calibri" panose="020F0502020204030204" pitchFamily="34" charset="0"/>
                <a:cs typeface="Times New Roman" panose="02020603050405020304" pitchFamily="18" charset="0"/>
              </a:rPr>
              <a:t>– V</a:t>
            </a:r>
            <a:r>
              <a:rPr lang="en-IN" sz="1800" baseline="-25000" dirty="0">
                <a:latin typeface="Times New Roman" panose="02020603050405020304" pitchFamily="18" charset="0"/>
                <a:ea typeface="Calibri" panose="020F0502020204030204" pitchFamily="34" charset="0"/>
                <a:cs typeface="Times New Roman" panose="02020603050405020304" pitchFamily="18" charset="0"/>
              </a:rPr>
              <a:t>O</a:t>
            </a:r>
            <a:r>
              <a:rPr lang="en-IN" sz="1800" dirty="0">
                <a:latin typeface="Times New Roman" panose="02020603050405020304" pitchFamily="18" charset="0"/>
                <a:ea typeface="Calibri" panose="020F0502020204030204" pitchFamily="34" charset="0"/>
                <a:cs typeface="Times New Roman" panose="02020603050405020304" pitchFamily="18" charset="0"/>
              </a:rPr>
              <a:t> = V</a:t>
            </a:r>
            <a:r>
              <a:rPr lang="en-IN" sz="1800" baseline="-25000" dirty="0">
                <a:latin typeface="Times New Roman" panose="02020603050405020304" pitchFamily="18" charset="0"/>
                <a:ea typeface="Calibri" panose="020F0502020204030204" pitchFamily="34" charset="0"/>
                <a:cs typeface="Times New Roman" panose="02020603050405020304" pitchFamily="18" charset="0"/>
              </a:rPr>
              <a:t>L</a:t>
            </a:r>
            <a:endParaRPr lang="en-IN" sz="1800" baseline="-25000" dirty="0">
              <a:latin typeface="Calibri" panose="020F0502020204030204" pitchFamily="34" charset="0"/>
              <a:ea typeface="Calibri" panose="020F0502020204030204" pitchFamily="34" charset="0"/>
              <a:cs typeface="Times New Roman" panose="02020603050405020304" pitchFamily="18" charset="0"/>
            </a:endParaRPr>
          </a:p>
          <a:p>
            <a:pPr marL="1371600" indent="0" algn="just">
              <a:buNone/>
            </a:pP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algn="just"/>
            <a:r>
              <a:rPr lang="en-IN" sz="1800" dirty="0">
                <a:latin typeface="Times New Roman" panose="02020603050405020304" pitchFamily="18" charset="0"/>
                <a:ea typeface="Calibri" panose="020F0502020204030204" pitchFamily="34" charset="0"/>
                <a:cs typeface="Times New Roman" panose="02020603050405020304" pitchFamily="18" charset="0"/>
              </a:rPr>
              <a:t>and during the period (1-D)T, when the source is inactive</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marL="0" indent="0" algn="just">
              <a:buNone/>
            </a:pPr>
            <a:r>
              <a:rPr lang="en-IN" sz="1800" dirty="0">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marL="1436688" indent="0" algn="just">
              <a:buNone/>
            </a:pPr>
            <a:r>
              <a:rPr lang="en-IN" sz="1800" dirty="0">
                <a:latin typeface="Times New Roman" panose="02020603050405020304" pitchFamily="18" charset="0"/>
                <a:ea typeface="Calibri" panose="020F0502020204030204" pitchFamily="34" charset="0"/>
                <a:cs typeface="Times New Roman" panose="02020603050405020304" pitchFamily="18" charset="0"/>
              </a:rPr>
              <a:t>V</a:t>
            </a:r>
            <a:r>
              <a:rPr lang="en-IN" sz="1800" baseline="-25000" dirty="0">
                <a:latin typeface="Times New Roman" panose="02020603050405020304" pitchFamily="18" charset="0"/>
                <a:ea typeface="Calibri" panose="020F0502020204030204" pitchFamily="34" charset="0"/>
                <a:cs typeface="Times New Roman" panose="02020603050405020304" pitchFamily="18" charset="0"/>
              </a:rPr>
              <a:t>AB </a:t>
            </a:r>
            <a:r>
              <a:rPr lang="en-IN" sz="1800" dirty="0">
                <a:latin typeface="Times New Roman" panose="02020603050405020304" pitchFamily="18" charset="0"/>
                <a:ea typeface="Calibri" panose="020F0502020204030204" pitchFamily="34" charset="0"/>
                <a:cs typeface="Times New Roman" panose="02020603050405020304" pitchFamily="18" charset="0"/>
              </a:rPr>
              <a:t>= -V</a:t>
            </a:r>
            <a:r>
              <a:rPr lang="en-IN" sz="1800" baseline="-25000" dirty="0">
                <a:latin typeface="Times New Roman" panose="02020603050405020304" pitchFamily="18" charset="0"/>
                <a:ea typeface="Calibri" panose="020F0502020204030204" pitchFamily="34" charset="0"/>
                <a:cs typeface="Times New Roman" panose="02020603050405020304" pitchFamily="18" charset="0"/>
              </a:rPr>
              <a:t>O</a:t>
            </a:r>
            <a:r>
              <a:rPr lang="en-IN" sz="1800" dirty="0">
                <a:latin typeface="Times New Roman" panose="02020603050405020304" pitchFamily="18" charset="0"/>
                <a:ea typeface="Calibri" panose="020F0502020204030204" pitchFamily="34" charset="0"/>
                <a:cs typeface="Times New Roman" panose="02020603050405020304" pitchFamily="18" charset="0"/>
              </a:rPr>
              <a:t>= V</a:t>
            </a:r>
            <a:r>
              <a:rPr lang="en-IN" sz="1800" baseline="-25000" dirty="0">
                <a:latin typeface="Times New Roman" panose="02020603050405020304" pitchFamily="18" charset="0"/>
                <a:ea typeface="Calibri" panose="020F0502020204030204" pitchFamily="34" charset="0"/>
                <a:cs typeface="Times New Roman" panose="02020603050405020304" pitchFamily="18" charset="0"/>
              </a:rPr>
              <a:t>L</a:t>
            </a:r>
            <a:r>
              <a:rPr lang="en-IN" sz="1800" dirty="0">
                <a:latin typeface="Times New Roman" panose="02020603050405020304" pitchFamily="18" charset="0"/>
                <a:ea typeface="Calibri" panose="020F0502020204030204" pitchFamily="34" charset="0"/>
                <a:cs typeface="Times New Roman" panose="02020603050405020304" pitchFamily="18" charset="0"/>
              </a:rPr>
              <a:t>		 V</a:t>
            </a:r>
            <a:r>
              <a:rPr lang="en-IN" sz="1800" baseline="-25000" dirty="0">
                <a:latin typeface="Times New Roman" panose="02020603050405020304" pitchFamily="18" charset="0"/>
                <a:ea typeface="Calibri" panose="020F0502020204030204" pitchFamily="34" charset="0"/>
                <a:cs typeface="Times New Roman" panose="02020603050405020304" pitchFamily="18" charset="0"/>
              </a:rPr>
              <a:t>AC</a:t>
            </a:r>
            <a:r>
              <a:rPr lang="en-IN" sz="1800" dirty="0">
                <a:latin typeface="Times New Roman" panose="02020603050405020304" pitchFamily="18" charset="0"/>
                <a:ea typeface="Calibri" panose="020F0502020204030204" pitchFamily="34" charset="0"/>
                <a:cs typeface="Times New Roman" panose="02020603050405020304" pitchFamily="18" charset="0"/>
              </a:rPr>
              <a:t>= 0 or V</a:t>
            </a:r>
            <a:r>
              <a:rPr lang="en-IN" sz="1800" baseline="-25000" dirty="0">
                <a:latin typeface="Times New Roman" panose="02020603050405020304" pitchFamily="18" charset="0"/>
                <a:ea typeface="Calibri" panose="020F0502020204030204" pitchFamily="34" charset="0"/>
                <a:cs typeface="Times New Roman" panose="02020603050405020304" pitchFamily="18" charset="0"/>
              </a:rPr>
              <a:t>BA</a:t>
            </a:r>
            <a:r>
              <a:rPr lang="en-IN" sz="1800" dirty="0">
                <a:latin typeface="Times New Roman" panose="02020603050405020304" pitchFamily="18" charset="0"/>
                <a:ea typeface="Calibri" panose="020F0502020204030204" pitchFamily="34" charset="0"/>
                <a:cs typeface="Times New Roman" panose="02020603050405020304" pitchFamily="18" charset="0"/>
              </a:rPr>
              <a:t> = V</a:t>
            </a:r>
            <a:r>
              <a:rPr lang="en-IN" sz="1800" baseline="-25000" dirty="0">
                <a:latin typeface="Times New Roman" panose="02020603050405020304" pitchFamily="18" charset="0"/>
                <a:ea typeface="Calibri" panose="020F0502020204030204" pitchFamily="34" charset="0"/>
                <a:cs typeface="Times New Roman" panose="02020603050405020304" pitchFamily="18" charset="0"/>
              </a:rPr>
              <a:t>O</a:t>
            </a:r>
            <a:endParaRPr lang="en-IN" sz="18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Date Placeholder 3">
            <a:extLst>
              <a:ext uri="{FF2B5EF4-FFF2-40B4-BE49-F238E27FC236}">
                <a16:creationId xmlns:a16="http://schemas.microsoft.com/office/drawing/2014/main" id="{80A1C848-F2E6-44A2-8ED6-4E2CF544974C}"/>
              </a:ext>
            </a:extLst>
          </p:cNvPr>
          <p:cNvSpPr>
            <a:spLocks noGrp="1"/>
          </p:cNvSpPr>
          <p:nvPr>
            <p:ph type="dt" sz="half" idx="10"/>
          </p:nvPr>
        </p:nvSpPr>
        <p:spPr/>
        <p:txBody>
          <a:bodyPr/>
          <a:lstStyle/>
          <a:p>
            <a:pPr defTabSz="457200"/>
            <a:fld id="{7D5742FA-2AD3-4C9B-8AFA-7CB71C9D9CED}" type="datetime3">
              <a:rPr lang="en-US" smtClean="0">
                <a:solidFill>
                  <a:prstClr val="black">
                    <a:tint val="75000"/>
                  </a:prstClr>
                </a:solidFill>
                <a:latin typeface="Times New Roman"/>
              </a:rPr>
              <a:t>12 July 2021</a:t>
            </a:fld>
            <a:endParaRPr lang="en-US">
              <a:solidFill>
                <a:prstClr val="black">
                  <a:tint val="75000"/>
                </a:prstClr>
              </a:solidFill>
              <a:latin typeface="Times New Roman"/>
            </a:endParaRPr>
          </a:p>
        </p:txBody>
      </p:sp>
      <p:sp>
        <p:nvSpPr>
          <p:cNvPr id="5" name="Footer Placeholder 4">
            <a:extLst>
              <a:ext uri="{FF2B5EF4-FFF2-40B4-BE49-F238E27FC236}">
                <a16:creationId xmlns:a16="http://schemas.microsoft.com/office/drawing/2014/main" id="{023A7B47-F5D2-4734-9425-E6A7E8E4AC8C}"/>
              </a:ext>
            </a:extLst>
          </p:cNvPr>
          <p:cNvSpPr>
            <a:spLocks noGrp="1"/>
          </p:cNvSpPr>
          <p:nvPr>
            <p:ph type="ftr" sz="quarter" idx="11"/>
          </p:nvPr>
        </p:nvSpPr>
        <p:spPr/>
        <p:txBody>
          <a:bodyPr/>
          <a:lstStyle/>
          <a:p>
            <a:pPr defTabSz="457200"/>
            <a:r>
              <a:rPr lang="en-US" smtClean="0">
                <a:solidFill>
                  <a:prstClr val="black">
                    <a:tint val="75000"/>
                  </a:prstClr>
                </a:solidFill>
                <a:latin typeface="Times New Roman"/>
              </a:rPr>
              <a:t>EEE Dept.  Raghu Engineering College  First Review </a:t>
            </a:r>
            <a:endParaRPr lang="en-US">
              <a:solidFill>
                <a:prstClr val="black">
                  <a:tint val="75000"/>
                </a:prstClr>
              </a:solidFill>
              <a:latin typeface="Times New Roman"/>
            </a:endParaRPr>
          </a:p>
        </p:txBody>
      </p:sp>
      <p:sp>
        <p:nvSpPr>
          <p:cNvPr id="6" name="Slide Number Placeholder 5">
            <a:extLst>
              <a:ext uri="{FF2B5EF4-FFF2-40B4-BE49-F238E27FC236}">
                <a16:creationId xmlns:a16="http://schemas.microsoft.com/office/drawing/2014/main" id="{A0C38A91-853C-4B8D-A81C-E98EECFA3261}"/>
              </a:ext>
            </a:extLst>
          </p:cNvPr>
          <p:cNvSpPr>
            <a:spLocks noGrp="1"/>
          </p:cNvSpPr>
          <p:nvPr>
            <p:ph type="sldNum" sz="quarter" idx="12"/>
          </p:nvPr>
        </p:nvSpPr>
        <p:spPr/>
        <p:txBody>
          <a:bodyPr/>
          <a:lstStyle/>
          <a:p>
            <a:pPr defTabSz="457200"/>
            <a:fld id="{364467F6-786D-45BE-B25C-700787AE89D9}" type="slidenum">
              <a:rPr lang="en-US">
                <a:solidFill>
                  <a:prstClr val="black">
                    <a:tint val="75000"/>
                  </a:prstClr>
                </a:solidFill>
                <a:latin typeface="Times New Roman"/>
              </a:rPr>
              <a:pPr defTabSz="457200"/>
              <a:t>47</a:t>
            </a:fld>
            <a:endParaRPr lang="en-US">
              <a:solidFill>
                <a:prstClr val="black">
                  <a:tint val="75000"/>
                </a:prstClr>
              </a:solidFill>
              <a:latin typeface="Times New Roman"/>
            </a:endParaRPr>
          </a:p>
        </p:txBody>
      </p:sp>
    </p:spTree>
    <p:extLst>
      <p:ext uri="{BB962C8B-B14F-4D97-AF65-F5344CB8AC3E}">
        <p14:creationId xmlns:p14="http://schemas.microsoft.com/office/powerpoint/2010/main" val="30618435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5DEB7CE-B53F-42AC-A959-B502E757F549}"/>
                  </a:ext>
                </a:extLst>
              </p:cNvPr>
              <p:cNvSpPr>
                <a:spLocks noGrp="1"/>
              </p:cNvSpPr>
              <p:nvPr>
                <p:ph idx="1"/>
              </p:nvPr>
            </p:nvSpPr>
            <p:spPr>
              <a:xfrm>
                <a:off x="0" y="136525"/>
                <a:ext cx="12192000" cy="6040439"/>
              </a:xfrm>
            </p:spPr>
            <p:txBody>
              <a:bodyPr>
                <a:noAutofit/>
              </a:bodyPr>
              <a:lstStyle/>
              <a:p>
                <a:pPr algn="just"/>
                <a:r>
                  <a:rPr lang="en-IN" sz="1800" dirty="0">
                    <a:latin typeface="Times New Roman" panose="02020603050405020304" pitchFamily="18" charset="0"/>
                    <a:ea typeface="Calibri" panose="020F0502020204030204" pitchFamily="34" charset="0"/>
                    <a:cs typeface="Times New Roman" panose="02020603050405020304" pitchFamily="18" charset="0"/>
                  </a:rPr>
                  <a:t>Now from Faraday's Law</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marL="457200" indent="0" algn="just">
                  <a:buNone/>
                </a:pPr>
                <a14:m>
                  <m:oMath xmlns:m="http://schemas.openxmlformats.org/officeDocument/2006/math">
                    <m:r>
                      <a:rPr lang="en-IN" sz="1800" i="1">
                        <a:latin typeface="Cambria Math" panose="02040503050406030204" pitchFamily="18" charset="0"/>
                        <a:ea typeface="Calibri" panose="020F0502020204030204" pitchFamily="34" charset="0"/>
                        <a:cs typeface="Times New Roman" panose="02020603050405020304" pitchFamily="18" charset="0"/>
                      </a:rPr>
                      <m:t>𝑉</m:t>
                    </m:r>
                    <m:r>
                      <a:rPr lang="en-IN" sz="1800" i="1">
                        <a:latin typeface="Cambria Math" panose="02040503050406030204" pitchFamily="18" charset="0"/>
                        <a:ea typeface="Calibri" panose="020F0502020204030204" pitchFamily="34" charset="0"/>
                        <a:cs typeface="Times New Roman" panose="02020603050405020304" pitchFamily="18" charset="0"/>
                      </a:rPr>
                      <m:t>=</m:t>
                    </m:r>
                    <m:r>
                      <a:rPr lang="en-IN" sz="1800" i="1">
                        <a:latin typeface="Cambria Math" panose="02040503050406030204" pitchFamily="18" charset="0"/>
                        <a:ea typeface="Calibri" panose="020F0502020204030204" pitchFamily="34" charset="0"/>
                        <a:cs typeface="Times New Roman" panose="02020603050405020304" pitchFamily="18" charset="0"/>
                      </a:rPr>
                      <m:t>𝐿</m:t>
                    </m:r>
                    <m:f>
                      <m:fPr>
                        <m:ctrlPr>
                          <a:rPr lang="en-IN" sz="1800" i="1">
                            <a:latin typeface="Cambria Math" panose="02040503050406030204" pitchFamily="18" charset="0"/>
                            <a:ea typeface="Calibri" panose="020F0502020204030204" pitchFamily="34" charset="0"/>
                            <a:cs typeface="Times New Roman" panose="02020603050405020304" pitchFamily="18" charset="0"/>
                          </a:rPr>
                        </m:ctrlPr>
                      </m:fPr>
                      <m:num>
                        <m:r>
                          <a:rPr lang="en-IN" sz="1800" i="1">
                            <a:latin typeface="Cambria Math" panose="02040503050406030204" pitchFamily="18" charset="0"/>
                            <a:ea typeface="Calibri" panose="020F0502020204030204" pitchFamily="34" charset="0"/>
                            <a:cs typeface="Times New Roman" panose="02020603050405020304" pitchFamily="18" charset="0"/>
                          </a:rPr>
                          <m:t>𝑑𝑖</m:t>
                        </m:r>
                      </m:num>
                      <m:den>
                        <m:r>
                          <a:rPr lang="en-IN" sz="1800" i="1">
                            <a:latin typeface="Cambria Math" panose="02040503050406030204" pitchFamily="18" charset="0"/>
                            <a:ea typeface="Calibri" panose="020F0502020204030204" pitchFamily="34" charset="0"/>
                            <a:cs typeface="Times New Roman" panose="02020603050405020304" pitchFamily="18" charset="0"/>
                          </a:rPr>
                          <m:t>𝑑𝑡</m:t>
                        </m:r>
                      </m:den>
                    </m:f>
                  </m:oMath>
                </a14:m>
                <a:r>
                  <a:rPr lang="en-IN" sz="1800" dirty="0">
                    <a:latin typeface="Times New Roman" panose="02020603050405020304" pitchFamily="18" charset="0"/>
                    <a:ea typeface="Times New Roman" panose="02020603050405020304" pitchFamily="18" charset="0"/>
                    <a:cs typeface="Times New Roman" panose="02020603050405020304" pitchFamily="18" charset="0"/>
                  </a:rPr>
                  <a:t>   we have</a:t>
                </a:r>
              </a:p>
              <a:p>
                <a:pPr marL="0" indent="0" algn="just">
                  <a:buNone/>
                </a:pPr>
                <a14:m>
                  <m:oMathPara xmlns:m="http://schemas.openxmlformats.org/officeDocument/2006/math">
                    <m:oMathParaPr>
                      <m:jc m:val="centerGroup"/>
                    </m:oMathParaPr>
                    <m:oMath xmlns:m="http://schemas.openxmlformats.org/officeDocument/2006/math">
                      <m:sSub>
                        <m:sSubPr>
                          <m:ctrlPr>
                            <a:rPr lang="en-IN" sz="1800" i="1">
                              <a:latin typeface="Cambria Math" panose="02040503050406030204" pitchFamily="18" charset="0"/>
                              <a:ea typeface="Calibri" panose="020F0502020204030204" pitchFamily="34" charset="0"/>
                              <a:cs typeface="Times New Roman" panose="02020603050405020304" pitchFamily="18" charset="0"/>
                            </a:rPr>
                          </m:ctrlPr>
                        </m:sSubPr>
                        <m:e>
                          <m:r>
                            <a:rPr lang="en-IN" sz="1800" i="1">
                              <a:latin typeface="Cambria Math" panose="02040503050406030204" pitchFamily="18" charset="0"/>
                              <a:ea typeface="Calibri" panose="020F0502020204030204" pitchFamily="34" charset="0"/>
                              <a:cs typeface="Times New Roman" panose="02020603050405020304" pitchFamily="18" charset="0"/>
                            </a:rPr>
                            <m:t>𝑉</m:t>
                          </m:r>
                        </m:e>
                        <m:sub>
                          <m:r>
                            <a:rPr lang="en-IN" sz="1800" i="1">
                              <a:latin typeface="Cambria Math" panose="02040503050406030204" pitchFamily="18" charset="0"/>
                              <a:ea typeface="Calibri" panose="020F0502020204030204" pitchFamily="34" charset="0"/>
                              <a:cs typeface="Times New Roman" panose="02020603050405020304" pitchFamily="18" charset="0"/>
                            </a:rPr>
                            <m:t>𝑐𝑐</m:t>
                          </m:r>
                        </m:sub>
                      </m:sSub>
                      <m:r>
                        <a:rPr lang="en-IN" sz="1800" i="1">
                          <a:latin typeface="Cambria Math" panose="02040503050406030204" pitchFamily="18" charset="0"/>
                          <a:ea typeface="Calibri" panose="020F0502020204030204" pitchFamily="34" charset="0"/>
                          <a:cs typeface="Times New Roman" panose="02020603050405020304" pitchFamily="18" charset="0"/>
                        </a:rPr>
                        <m:t>−</m:t>
                      </m:r>
                      <m:sSub>
                        <m:sSubPr>
                          <m:ctrlPr>
                            <a:rPr lang="en-IN" sz="1800" i="1">
                              <a:latin typeface="Cambria Math" panose="02040503050406030204" pitchFamily="18" charset="0"/>
                              <a:ea typeface="Calibri" panose="020F0502020204030204" pitchFamily="34" charset="0"/>
                              <a:cs typeface="Times New Roman" panose="02020603050405020304" pitchFamily="18" charset="0"/>
                            </a:rPr>
                          </m:ctrlPr>
                        </m:sSubPr>
                        <m:e>
                          <m:r>
                            <a:rPr lang="en-IN" sz="1800" i="1">
                              <a:latin typeface="Cambria Math" panose="02040503050406030204" pitchFamily="18" charset="0"/>
                              <a:ea typeface="Calibri" panose="020F0502020204030204" pitchFamily="34" charset="0"/>
                              <a:cs typeface="Times New Roman" panose="02020603050405020304" pitchFamily="18" charset="0"/>
                            </a:rPr>
                            <m:t>𝑉</m:t>
                          </m:r>
                        </m:e>
                        <m:sub>
                          <m:r>
                            <a:rPr lang="en-IN" sz="1800" i="1">
                              <a:latin typeface="Cambria Math" panose="02040503050406030204" pitchFamily="18" charset="0"/>
                              <a:ea typeface="Calibri" panose="020F0502020204030204" pitchFamily="34" charset="0"/>
                              <a:cs typeface="Times New Roman" panose="02020603050405020304" pitchFamily="18" charset="0"/>
                            </a:rPr>
                            <m:t>𝑂</m:t>
                          </m:r>
                        </m:sub>
                      </m:sSub>
                      <m:r>
                        <a:rPr lang="en-IN" sz="1800" i="1">
                          <a:latin typeface="Cambria Math" panose="02040503050406030204" pitchFamily="18" charset="0"/>
                          <a:ea typeface="Calibri" panose="020F0502020204030204" pitchFamily="34" charset="0"/>
                          <a:cs typeface="Times New Roman" panose="02020603050405020304" pitchFamily="18" charset="0"/>
                        </a:rPr>
                        <m:t>=</m:t>
                      </m:r>
                      <m:r>
                        <a:rPr lang="en-IN" sz="1800" i="1">
                          <a:latin typeface="Cambria Math" panose="02040503050406030204" pitchFamily="18" charset="0"/>
                          <a:ea typeface="Calibri" panose="020F0502020204030204" pitchFamily="34" charset="0"/>
                          <a:cs typeface="Times New Roman" panose="02020603050405020304" pitchFamily="18" charset="0"/>
                        </a:rPr>
                        <m:t>𝐿</m:t>
                      </m:r>
                      <m:f>
                        <m:fPr>
                          <m:ctrlPr>
                            <a:rPr lang="en-IN" sz="1800" i="1">
                              <a:latin typeface="Cambria Math" panose="02040503050406030204" pitchFamily="18" charset="0"/>
                              <a:ea typeface="Calibri" panose="020F0502020204030204" pitchFamily="34" charset="0"/>
                              <a:cs typeface="Times New Roman" panose="02020603050405020304" pitchFamily="18" charset="0"/>
                            </a:rPr>
                          </m:ctrlPr>
                        </m:fPr>
                        <m:num>
                          <m:r>
                            <a:rPr lang="en-IN" sz="1800" i="1">
                              <a:latin typeface="Cambria Math" panose="02040503050406030204" pitchFamily="18" charset="0"/>
                              <a:ea typeface="Calibri" panose="020F0502020204030204" pitchFamily="34" charset="0"/>
                              <a:cs typeface="Times New Roman" panose="02020603050405020304" pitchFamily="18" charset="0"/>
                            </a:rPr>
                            <m:t>∆</m:t>
                          </m:r>
                          <m:r>
                            <a:rPr lang="en-IN" sz="1800" i="1">
                              <a:latin typeface="Cambria Math" panose="02040503050406030204" pitchFamily="18" charset="0"/>
                              <a:ea typeface="Calibri" panose="020F0502020204030204" pitchFamily="34" charset="0"/>
                              <a:cs typeface="Times New Roman" panose="02020603050405020304" pitchFamily="18" charset="0"/>
                            </a:rPr>
                            <m:t>𝐼</m:t>
                          </m:r>
                        </m:num>
                        <m:den>
                          <m:r>
                            <a:rPr lang="en-IN" sz="1800" i="1">
                              <a:latin typeface="Cambria Math" panose="02040503050406030204" pitchFamily="18" charset="0"/>
                              <a:ea typeface="Calibri" panose="020F0502020204030204" pitchFamily="34" charset="0"/>
                              <a:cs typeface="Times New Roman" panose="02020603050405020304" pitchFamily="18" charset="0"/>
                            </a:rPr>
                            <m:t>𝐷𝑇</m:t>
                          </m:r>
                        </m:den>
                      </m:f>
                      <m:r>
                        <a:rPr lang="en-IN" sz="1800" i="1">
                          <a:latin typeface="Cambria Math" panose="02040503050406030204" pitchFamily="18" charset="0"/>
                          <a:ea typeface="Calibri" panose="020F0502020204030204" pitchFamily="34" charset="0"/>
                          <a:cs typeface="Times New Roman" panose="02020603050405020304" pitchFamily="18" charset="0"/>
                        </a:rPr>
                        <m:t>  </m:t>
                      </m:r>
                      <m:r>
                        <a:rPr lang="en-IN" sz="1800" i="1">
                          <a:latin typeface="Cambria Math" panose="02040503050406030204" pitchFamily="18" charset="0"/>
                          <a:ea typeface="Calibri" panose="020F0502020204030204" pitchFamily="34" charset="0"/>
                          <a:cs typeface="Times New Roman" panose="02020603050405020304" pitchFamily="18" charset="0"/>
                        </a:rPr>
                        <m:t>𝑜𝑟</m:t>
                      </m:r>
                      <m:r>
                        <a:rPr lang="en-IN" sz="1800" i="1">
                          <a:latin typeface="Cambria Math" panose="02040503050406030204" pitchFamily="18" charset="0"/>
                          <a:ea typeface="Calibri" panose="020F0502020204030204" pitchFamily="34" charset="0"/>
                          <a:cs typeface="Times New Roman" panose="02020603050405020304" pitchFamily="18" charset="0"/>
                        </a:rPr>
                        <m:t>  </m:t>
                      </m:r>
                      <m:sSub>
                        <m:sSubPr>
                          <m:ctrlPr>
                            <a:rPr lang="en-IN" sz="1800" i="1">
                              <a:latin typeface="Cambria Math" panose="02040503050406030204" pitchFamily="18" charset="0"/>
                              <a:ea typeface="Calibri" panose="020F0502020204030204" pitchFamily="34" charset="0"/>
                              <a:cs typeface="Times New Roman" panose="02020603050405020304" pitchFamily="18" charset="0"/>
                            </a:rPr>
                          </m:ctrlPr>
                        </m:sSubPr>
                        <m:e>
                          <m:r>
                            <a:rPr lang="en-IN" sz="1800" i="1">
                              <a:latin typeface="Cambria Math" panose="02040503050406030204" pitchFamily="18" charset="0"/>
                              <a:ea typeface="Calibri" panose="020F0502020204030204" pitchFamily="34" charset="0"/>
                              <a:cs typeface="Times New Roman" panose="02020603050405020304" pitchFamily="18" charset="0"/>
                            </a:rPr>
                            <m:t>𝑉</m:t>
                          </m:r>
                        </m:e>
                        <m:sub>
                          <m:r>
                            <a:rPr lang="en-IN" sz="1800" i="1">
                              <a:latin typeface="Cambria Math" panose="02040503050406030204" pitchFamily="18" charset="0"/>
                              <a:ea typeface="Calibri" panose="020F0502020204030204" pitchFamily="34" charset="0"/>
                              <a:cs typeface="Times New Roman" panose="02020603050405020304" pitchFamily="18" charset="0"/>
                            </a:rPr>
                            <m:t>𝑂</m:t>
                          </m:r>
                        </m:sub>
                      </m:sSub>
                      <m:r>
                        <a:rPr lang="en-IN" sz="1800" i="1">
                          <a:latin typeface="Cambria Math" panose="02040503050406030204" pitchFamily="18" charset="0"/>
                          <a:ea typeface="Calibri" panose="020F0502020204030204" pitchFamily="34" charset="0"/>
                          <a:cs typeface="Times New Roman" panose="02020603050405020304" pitchFamily="18" charset="0"/>
                        </a:rPr>
                        <m:t>=</m:t>
                      </m:r>
                      <m:r>
                        <a:rPr lang="en-IN" sz="1800" i="1">
                          <a:latin typeface="Cambria Math" panose="02040503050406030204" pitchFamily="18" charset="0"/>
                          <a:ea typeface="Calibri" panose="020F0502020204030204" pitchFamily="34" charset="0"/>
                          <a:cs typeface="Times New Roman" panose="02020603050405020304" pitchFamily="18" charset="0"/>
                        </a:rPr>
                        <m:t>𝐿</m:t>
                      </m:r>
                      <m:f>
                        <m:fPr>
                          <m:ctrlPr>
                            <a:rPr lang="en-IN" sz="1800" i="1">
                              <a:latin typeface="Cambria Math" panose="02040503050406030204" pitchFamily="18" charset="0"/>
                              <a:ea typeface="Calibri" panose="020F0502020204030204" pitchFamily="34" charset="0"/>
                              <a:cs typeface="Times New Roman" panose="02020603050405020304" pitchFamily="18" charset="0"/>
                            </a:rPr>
                          </m:ctrlPr>
                        </m:fPr>
                        <m:num>
                          <m:r>
                            <a:rPr lang="en-IN" sz="1800" i="1">
                              <a:latin typeface="Cambria Math" panose="02040503050406030204" pitchFamily="18" charset="0"/>
                              <a:ea typeface="Calibri" panose="020F0502020204030204" pitchFamily="34" charset="0"/>
                              <a:cs typeface="Times New Roman" panose="02020603050405020304" pitchFamily="18" charset="0"/>
                            </a:rPr>
                            <m:t>∆</m:t>
                          </m:r>
                          <m:r>
                            <a:rPr lang="en-IN" sz="1800" i="1">
                              <a:latin typeface="Cambria Math" panose="02040503050406030204" pitchFamily="18" charset="0"/>
                              <a:ea typeface="Calibri" panose="020F0502020204030204" pitchFamily="34" charset="0"/>
                              <a:cs typeface="Times New Roman" panose="02020603050405020304" pitchFamily="18" charset="0"/>
                            </a:rPr>
                            <m:t>𝐼</m:t>
                          </m:r>
                        </m:num>
                        <m:den>
                          <m:r>
                            <a:rPr lang="en-IN" sz="1800" i="1">
                              <a:latin typeface="Cambria Math" panose="02040503050406030204" pitchFamily="18" charset="0"/>
                              <a:ea typeface="Calibri" panose="020F0502020204030204" pitchFamily="34" charset="0"/>
                              <a:cs typeface="Times New Roman" panose="02020603050405020304" pitchFamily="18" charset="0"/>
                            </a:rPr>
                            <m:t>(1−</m:t>
                          </m:r>
                          <m:r>
                            <a:rPr lang="en-IN" sz="1800" i="1">
                              <a:latin typeface="Cambria Math" panose="02040503050406030204" pitchFamily="18" charset="0"/>
                              <a:ea typeface="Calibri" panose="020F0502020204030204" pitchFamily="34" charset="0"/>
                              <a:cs typeface="Times New Roman" panose="02020603050405020304" pitchFamily="18" charset="0"/>
                            </a:rPr>
                            <m:t>𝐷</m:t>
                          </m:r>
                          <m:r>
                            <a:rPr lang="en-IN" sz="1800" i="1">
                              <a:latin typeface="Cambria Math" panose="02040503050406030204" pitchFamily="18" charset="0"/>
                              <a:ea typeface="Calibri" panose="020F0502020204030204" pitchFamily="34" charset="0"/>
                              <a:cs typeface="Times New Roman" panose="02020603050405020304" pitchFamily="18" charset="0"/>
                            </a:rPr>
                            <m:t>)</m:t>
                          </m:r>
                          <m:r>
                            <a:rPr lang="en-IN" sz="1800" i="1">
                              <a:latin typeface="Cambria Math" panose="02040503050406030204" pitchFamily="18" charset="0"/>
                              <a:ea typeface="Calibri" panose="020F0502020204030204" pitchFamily="34" charset="0"/>
                              <a:cs typeface="Times New Roman" panose="02020603050405020304" pitchFamily="18" charset="0"/>
                            </a:rPr>
                            <m:t>𝑇</m:t>
                          </m:r>
                        </m:den>
                      </m:f>
                    </m:oMath>
                  </m:oMathPara>
                </a14:m>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algn="just"/>
                <a:r>
                  <a:rPr lang="en-IN" sz="1800" dirty="0">
                    <a:latin typeface="Times New Roman" panose="02020603050405020304" pitchFamily="18" charset="0"/>
                    <a:ea typeface="Calibri" panose="020F0502020204030204" pitchFamily="34" charset="0"/>
                    <a:cs typeface="Times New Roman" panose="02020603050405020304" pitchFamily="18" charset="0"/>
                  </a:rPr>
                  <a:t>Either of the above equations can be used to obtain the L value, so from the 2nd equation we have,</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IN" sz="1800" i="1">
                          <a:latin typeface="Cambria Math" panose="02040503050406030204" pitchFamily="18" charset="0"/>
                          <a:ea typeface="Calibri" panose="020F0502020204030204" pitchFamily="34" charset="0"/>
                          <a:cs typeface="Times New Roman" panose="02020603050405020304" pitchFamily="18" charset="0"/>
                        </a:rPr>
                        <m:t>𝐿</m:t>
                      </m:r>
                      <m:r>
                        <a:rPr lang="en-IN" sz="1800" i="1">
                          <a:latin typeface="Cambria Math" panose="02040503050406030204" pitchFamily="18" charset="0"/>
                          <a:ea typeface="Calibri" panose="020F0502020204030204" pitchFamily="34" charset="0"/>
                          <a:cs typeface="Times New Roman" panose="02020603050405020304" pitchFamily="18" charset="0"/>
                        </a:rPr>
                        <m:t>= </m:t>
                      </m:r>
                      <m:f>
                        <m:fPr>
                          <m:ctrlPr>
                            <a:rPr lang="en-IN" sz="1800" i="1">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n-IN" sz="1800" i="1">
                                  <a:latin typeface="Cambria Math" panose="02040503050406030204" pitchFamily="18" charset="0"/>
                                  <a:ea typeface="Calibri" panose="020F0502020204030204" pitchFamily="34" charset="0"/>
                                  <a:cs typeface="Times New Roman" panose="02020603050405020304" pitchFamily="18" charset="0"/>
                                </a:rPr>
                              </m:ctrlPr>
                            </m:sSubPr>
                            <m:e>
                              <m:r>
                                <a:rPr lang="en-IN" sz="1800" i="1">
                                  <a:latin typeface="Cambria Math" panose="02040503050406030204" pitchFamily="18" charset="0"/>
                                  <a:ea typeface="Calibri" panose="020F0502020204030204" pitchFamily="34" charset="0"/>
                                  <a:cs typeface="Times New Roman" panose="02020603050405020304" pitchFamily="18" charset="0"/>
                                </a:rPr>
                                <m:t>𝑉</m:t>
                              </m:r>
                            </m:e>
                            <m:sub>
                              <m:r>
                                <a:rPr lang="en-IN" sz="1800" i="1">
                                  <a:latin typeface="Cambria Math" panose="02040503050406030204" pitchFamily="18" charset="0"/>
                                  <a:ea typeface="Calibri" panose="020F0502020204030204" pitchFamily="34" charset="0"/>
                                  <a:cs typeface="Times New Roman" panose="02020603050405020304" pitchFamily="18" charset="0"/>
                                </a:rPr>
                                <m:t>𝑂</m:t>
                              </m:r>
                            </m:sub>
                          </m:sSub>
                          <m:r>
                            <a:rPr lang="en-IN" sz="1800" i="1">
                              <a:latin typeface="Cambria Math" panose="02040503050406030204" pitchFamily="18" charset="0"/>
                              <a:ea typeface="Calibri" panose="020F0502020204030204" pitchFamily="34" charset="0"/>
                              <a:cs typeface="Times New Roman" panose="02020603050405020304" pitchFamily="18" charset="0"/>
                            </a:rPr>
                            <m:t>(1−</m:t>
                          </m:r>
                          <m:r>
                            <a:rPr lang="en-IN" sz="1800" i="1">
                              <a:latin typeface="Cambria Math" panose="02040503050406030204" pitchFamily="18" charset="0"/>
                              <a:ea typeface="Calibri" panose="020F0502020204030204" pitchFamily="34" charset="0"/>
                              <a:cs typeface="Times New Roman" panose="02020603050405020304" pitchFamily="18" charset="0"/>
                            </a:rPr>
                            <m:t>𝐷</m:t>
                          </m:r>
                          <m:r>
                            <a:rPr lang="en-IN" sz="1800" i="1">
                              <a:latin typeface="Cambria Math" panose="02040503050406030204" pitchFamily="18" charset="0"/>
                              <a:ea typeface="Calibri" panose="020F0502020204030204" pitchFamily="34" charset="0"/>
                              <a:cs typeface="Times New Roman" panose="02020603050405020304" pitchFamily="18" charset="0"/>
                            </a:rPr>
                            <m:t>)</m:t>
                          </m:r>
                          <m:r>
                            <a:rPr lang="en-IN" sz="1800" i="1">
                              <a:latin typeface="Cambria Math" panose="02040503050406030204" pitchFamily="18" charset="0"/>
                              <a:ea typeface="Calibri" panose="020F0502020204030204" pitchFamily="34" charset="0"/>
                              <a:cs typeface="Times New Roman" panose="02020603050405020304" pitchFamily="18" charset="0"/>
                            </a:rPr>
                            <m:t>𝑇</m:t>
                          </m:r>
                        </m:num>
                        <m:den>
                          <m:r>
                            <a:rPr lang="en-IN" sz="1800" i="1">
                              <a:latin typeface="Cambria Math" panose="02040503050406030204" pitchFamily="18" charset="0"/>
                              <a:ea typeface="Calibri" panose="020F0502020204030204" pitchFamily="34" charset="0"/>
                              <a:cs typeface="Times New Roman" panose="02020603050405020304" pitchFamily="18" charset="0"/>
                            </a:rPr>
                            <m:t>∆</m:t>
                          </m:r>
                          <m:r>
                            <a:rPr lang="en-US" sz="1800" i="1">
                              <a:latin typeface="Cambria Math" panose="02040503050406030204" pitchFamily="18" charset="0"/>
                              <a:ea typeface="Calibri" panose="020F0502020204030204" pitchFamily="34" charset="0"/>
                              <a:cs typeface="Times New Roman" panose="02020603050405020304" pitchFamily="18" charset="0"/>
                            </a:rPr>
                            <m:t>𝐼</m:t>
                          </m:r>
                        </m:den>
                      </m:f>
                    </m:oMath>
                  </m:oMathPara>
                </a14:m>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marL="0" indent="0" algn="just">
                  <a:buNone/>
                </a:pP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algn="just"/>
                <a:r>
                  <a:rPr lang="en-IN" sz="1800" dirty="0">
                    <a:latin typeface="Times New Roman" panose="02020603050405020304" pitchFamily="18" charset="0"/>
                    <a:ea typeface="Calibri" panose="020F0502020204030204" pitchFamily="34" charset="0"/>
                    <a:cs typeface="Times New Roman" panose="02020603050405020304" pitchFamily="18" charset="0"/>
                  </a:rPr>
                  <a:t>Where </a:t>
                </a:r>
                <a14:m>
                  <m:oMath xmlns:m="http://schemas.openxmlformats.org/officeDocument/2006/math">
                    <m:r>
                      <a:rPr lang="en-IN" sz="1800" i="1">
                        <a:latin typeface="Cambria Math" panose="02040503050406030204" pitchFamily="18" charset="0"/>
                        <a:ea typeface="Calibri" panose="020F0502020204030204" pitchFamily="34" charset="0"/>
                        <a:cs typeface="Times New Roman" panose="02020603050405020304" pitchFamily="18" charset="0"/>
                      </a:rPr>
                      <m:t>∆</m:t>
                    </m:r>
                    <m:r>
                      <a:rPr lang="en-IN" sz="1800" i="1">
                        <a:latin typeface="Cambria Math" panose="02040503050406030204" pitchFamily="18" charset="0"/>
                        <a:ea typeface="Calibri" panose="020F0502020204030204" pitchFamily="34" charset="0"/>
                        <a:cs typeface="Times New Roman" panose="02020603050405020304" pitchFamily="18" charset="0"/>
                      </a:rPr>
                      <m:t>𝐼</m:t>
                    </m:r>
                  </m:oMath>
                </a14:m>
                <a:r>
                  <a:rPr lang="en-IN" sz="1800" dirty="0">
                    <a:latin typeface="Times New Roman" panose="02020603050405020304" pitchFamily="18" charset="0"/>
                    <a:ea typeface="Calibri" panose="020F0502020204030204" pitchFamily="34" charset="0"/>
                    <a:cs typeface="Times New Roman" panose="02020603050405020304" pitchFamily="18" charset="0"/>
                  </a:rPr>
                  <a:t> is the ripple in the inductor current. It is generally in the order of 1% to 10% of I</a:t>
                </a:r>
                <a:r>
                  <a:rPr lang="en-IN" sz="1800" baseline="-25000" dirty="0">
                    <a:latin typeface="Times New Roman" panose="02020603050405020304" pitchFamily="18" charset="0"/>
                    <a:ea typeface="Calibri" panose="020F0502020204030204" pitchFamily="34" charset="0"/>
                    <a:cs typeface="Times New Roman" panose="02020603050405020304" pitchFamily="18" charset="0"/>
                  </a:rPr>
                  <a:t>0.</a:t>
                </a:r>
              </a:p>
              <a:p>
                <a:pPr algn="just"/>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algn="just"/>
                <a:r>
                  <a:rPr lang="en-IN" sz="1800" dirty="0">
                    <a:latin typeface="Times New Roman" panose="02020603050405020304" pitchFamily="18" charset="0"/>
                    <a:ea typeface="Calibri" panose="020F0502020204030204" pitchFamily="34" charset="0"/>
                  </a:rPr>
                  <a:t>It should be noted here that T is not the switching period T</a:t>
                </a:r>
                <a:r>
                  <a:rPr lang="en-IN" sz="1800" baseline="-25000" dirty="0">
                    <a:latin typeface="Times New Roman" panose="02020603050405020304" pitchFamily="18" charset="0"/>
                    <a:ea typeface="Calibri" panose="020F0502020204030204" pitchFamily="34" charset="0"/>
                  </a:rPr>
                  <a:t>S</a:t>
                </a:r>
                <a:r>
                  <a:rPr lang="en-IN" sz="1800" dirty="0">
                    <a:latin typeface="Times New Roman" panose="02020603050405020304" pitchFamily="18" charset="0"/>
                    <a:ea typeface="Calibri" panose="020F0502020204030204" pitchFamily="34" charset="0"/>
                  </a:rPr>
                  <a:t> of the converter. </a:t>
                </a:r>
              </a:p>
              <a:p>
                <a:pPr algn="just"/>
                <a:r>
                  <a:rPr lang="en-IN" sz="1800" dirty="0">
                    <a:latin typeface="Times New Roman" panose="02020603050405020304" pitchFamily="18" charset="0"/>
                    <a:ea typeface="Calibri" panose="020F0502020204030204" pitchFamily="34" charset="0"/>
                  </a:rPr>
                  <a:t>For the forward converter, T is same as the switching period T</a:t>
                </a:r>
                <a:r>
                  <a:rPr lang="en-IN" sz="1800" baseline="-25000" dirty="0">
                    <a:latin typeface="Times New Roman" panose="02020603050405020304" pitchFamily="18" charset="0"/>
                    <a:ea typeface="Calibri" panose="020F0502020204030204" pitchFamily="34" charset="0"/>
                  </a:rPr>
                  <a:t>S</a:t>
                </a:r>
                <a:r>
                  <a:rPr lang="en-IN" sz="1800" dirty="0">
                    <a:latin typeface="Times New Roman" panose="02020603050405020304" pitchFamily="18" charset="0"/>
                    <a:ea typeface="Calibri" panose="020F0502020204030204" pitchFamily="34" charset="0"/>
                  </a:rPr>
                  <a:t>, but for half bridge, full bridge and push pull converters T is half of T</a:t>
                </a:r>
                <a:r>
                  <a:rPr lang="en-IN" sz="1800" baseline="-25000" dirty="0">
                    <a:latin typeface="Times New Roman" panose="02020603050405020304" pitchFamily="18" charset="0"/>
                    <a:ea typeface="Calibri" panose="020F0502020204030204" pitchFamily="34" charset="0"/>
                  </a:rPr>
                  <a:t>S</a:t>
                </a:r>
                <a:r>
                  <a:rPr lang="en-IN" sz="1800" dirty="0">
                    <a:latin typeface="Times New Roman" panose="02020603050405020304" pitchFamily="18" charset="0"/>
                    <a:ea typeface="Calibri" panose="020F0502020204030204" pitchFamily="34" charset="0"/>
                  </a:rPr>
                  <a:t> because of the ORing effect of the two halves of the centre tapped secondary. </a:t>
                </a:r>
              </a:p>
              <a:p>
                <a:pPr algn="just"/>
                <a:r>
                  <a:rPr lang="en-IN" sz="1800" dirty="0">
                    <a:latin typeface="Times New Roman" panose="02020603050405020304" pitchFamily="18" charset="0"/>
                    <a:ea typeface="Calibri" panose="020F0502020204030204" pitchFamily="34" charset="0"/>
                  </a:rPr>
                  <a:t>Further D is the duty cycle w.r.t period T and not w.r.t to period T</a:t>
                </a:r>
                <a:r>
                  <a:rPr lang="en-IN" sz="1800" baseline="-25000" dirty="0">
                    <a:latin typeface="Times New Roman" panose="02020603050405020304" pitchFamily="18" charset="0"/>
                    <a:ea typeface="Calibri" panose="020F0502020204030204" pitchFamily="34" charset="0"/>
                  </a:rPr>
                  <a:t>S</a:t>
                </a:r>
                <a:r>
                  <a:rPr lang="en-IN" sz="1800" dirty="0">
                    <a:latin typeface="Times New Roman" panose="02020603050405020304" pitchFamily="18" charset="0"/>
                    <a:ea typeface="Calibri" panose="020F0502020204030204" pitchFamily="34" charset="0"/>
                  </a:rPr>
                  <a:t>. Always D and T should correspond to the waveform at AC (</a:t>
                </a:r>
                <a:r>
                  <a:rPr lang="en-IN" sz="1800" dirty="0" err="1">
                    <a:latin typeface="Times New Roman" panose="02020603050405020304" pitchFamily="18" charset="0"/>
                    <a:ea typeface="Calibri" panose="020F0502020204030204" pitchFamily="34" charset="0"/>
                  </a:rPr>
                  <a:t>i.e.V</a:t>
                </a:r>
                <a:r>
                  <a:rPr lang="en-IN" sz="1800" baseline="-25000" dirty="0" err="1">
                    <a:latin typeface="Times New Roman" panose="02020603050405020304" pitchFamily="18" charset="0"/>
                    <a:ea typeface="Calibri" panose="020F0502020204030204" pitchFamily="34" charset="0"/>
                  </a:rPr>
                  <a:t>AC</a:t>
                </a:r>
                <a:r>
                  <a:rPr lang="en-IN" sz="1800" dirty="0">
                    <a:latin typeface="Times New Roman" panose="02020603050405020304" pitchFamily="18" charset="0"/>
                    <a:ea typeface="Calibri" panose="020F0502020204030204" pitchFamily="34" charset="0"/>
                  </a:rPr>
                  <a:t>).</a:t>
                </a:r>
                <a:endParaRPr lang="en-IN" sz="1800" dirty="0"/>
              </a:p>
            </p:txBody>
          </p:sp>
        </mc:Choice>
        <mc:Fallback>
          <p:sp>
            <p:nvSpPr>
              <p:cNvPr id="3" name="Content Placeholder 2">
                <a:extLst>
                  <a:ext uri="{FF2B5EF4-FFF2-40B4-BE49-F238E27FC236}">
                    <a16:creationId xmlns:a16="http://schemas.microsoft.com/office/drawing/2014/main" id="{75DEB7CE-B53F-42AC-A959-B502E757F549}"/>
                  </a:ext>
                </a:extLst>
              </p:cNvPr>
              <p:cNvSpPr>
                <a:spLocks noGrp="1" noRot="1" noChangeAspect="1" noMove="1" noResize="1" noEditPoints="1" noAdjustHandles="1" noChangeArrowheads="1" noChangeShapeType="1" noTextEdit="1"/>
              </p:cNvSpPr>
              <p:nvPr>
                <p:ph idx="1"/>
              </p:nvPr>
            </p:nvSpPr>
            <p:spPr>
              <a:xfrm>
                <a:off x="0" y="136525"/>
                <a:ext cx="12192000" cy="6040439"/>
              </a:xfrm>
              <a:blipFill>
                <a:blip r:embed="rId2"/>
                <a:stretch>
                  <a:fillRect l="-300" t="-1009" r="-400"/>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53015F28-62EB-4755-917B-D49B2F9AA2CB}"/>
              </a:ext>
            </a:extLst>
          </p:cNvPr>
          <p:cNvSpPr>
            <a:spLocks noGrp="1"/>
          </p:cNvSpPr>
          <p:nvPr>
            <p:ph type="dt" sz="half" idx="10"/>
          </p:nvPr>
        </p:nvSpPr>
        <p:spPr/>
        <p:txBody>
          <a:bodyPr/>
          <a:lstStyle/>
          <a:p>
            <a:pPr defTabSz="457200"/>
            <a:fld id="{FA507791-F1FC-4898-9270-7E7102E1F017}" type="datetime3">
              <a:rPr lang="en-US" smtClean="0">
                <a:solidFill>
                  <a:prstClr val="black">
                    <a:tint val="75000"/>
                  </a:prstClr>
                </a:solidFill>
                <a:latin typeface="Times New Roman"/>
              </a:rPr>
              <a:t>12 July 2021</a:t>
            </a:fld>
            <a:endParaRPr lang="en-US">
              <a:solidFill>
                <a:prstClr val="black">
                  <a:tint val="75000"/>
                </a:prstClr>
              </a:solidFill>
              <a:latin typeface="Times New Roman"/>
            </a:endParaRPr>
          </a:p>
        </p:txBody>
      </p:sp>
      <p:sp>
        <p:nvSpPr>
          <p:cNvPr id="5" name="Footer Placeholder 4">
            <a:extLst>
              <a:ext uri="{FF2B5EF4-FFF2-40B4-BE49-F238E27FC236}">
                <a16:creationId xmlns:a16="http://schemas.microsoft.com/office/drawing/2014/main" id="{133BF603-061F-4BE4-8AC6-781CB18B5CD2}"/>
              </a:ext>
            </a:extLst>
          </p:cNvPr>
          <p:cNvSpPr>
            <a:spLocks noGrp="1"/>
          </p:cNvSpPr>
          <p:nvPr>
            <p:ph type="ftr" sz="quarter" idx="11"/>
          </p:nvPr>
        </p:nvSpPr>
        <p:spPr/>
        <p:txBody>
          <a:bodyPr/>
          <a:lstStyle/>
          <a:p>
            <a:pPr defTabSz="457200"/>
            <a:r>
              <a:rPr lang="en-US" smtClean="0">
                <a:solidFill>
                  <a:prstClr val="black">
                    <a:tint val="75000"/>
                  </a:prstClr>
                </a:solidFill>
                <a:latin typeface="Times New Roman"/>
              </a:rPr>
              <a:t>EEE Dept.  Raghu Engineering College  First Review </a:t>
            </a:r>
            <a:endParaRPr lang="en-US">
              <a:solidFill>
                <a:prstClr val="black">
                  <a:tint val="75000"/>
                </a:prstClr>
              </a:solidFill>
              <a:latin typeface="Times New Roman"/>
            </a:endParaRPr>
          </a:p>
        </p:txBody>
      </p:sp>
      <p:sp>
        <p:nvSpPr>
          <p:cNvPr id="6" name="Slide Number Placeholder 5">
            <a:extLst>
              <a:ext uri="{FF2B5EF4-FFF2-40B4-BE49-F238E27FC236}">
                <a16:creationId xmlns:a16="http://schemas.microsoft.com/office/drawing/2014/main" id="{EE2AB2BF-7E4D-40B3-8615-06FC40D079B8}"/>
              </a:ext>
            </a:extLst>
          </p:cNvPr>
          <p:cNvSpPr>
            <a:spLocks noGrp="1"/>
          </p:cNvSpPr>
          <p:nvPr>
            <p:ph type="sldNum" sz="quarter" idx="12"/>
          </p:nvPr>
        </p:nvSpPr>
        <p:spPr/>
        <p:txBody>
          <a:bodyPr/>
          <a:lstStyle/>
          <a:p>
            <a:pPr defTabSz="457200"/>
            <a:fld id="{364467F6-786D-45BE-B25C-700787AE89D9}" type="slidenum">
              <a:rPr lang="en-US">
                <a:solidFill>
                  <a:prstClr val="black">
                    <a:tint val="75000"/>
                  </a:prstClr>
                </a:solidFill>
                <a:latin typeface="Times New Roman"/>
              </a:rPr>
              <a:pPr defTabSz="457200"/>
              <a:t>48</a:t>
            </a:fld>
            <a:endParaRPr lang="en-US">
              <a:solidFill>
                <a:prstClr val="black">
                  <a:tint val="75000"/>
                </a:prstClr>
              </a:solidFill>
              <a:latin typeface="Times New Roman"/>
            </a:endParaRPr>
          </a:p>
        </p:txBody>
      </p:sp>
    </p:spTree>
    <p:extLst>
      <p:ext uri="{BB962C8B-B14F-4D97-AF65-F5344CB8AC3E}">
        <p14:creationId xmlns:p14="http://schemas.microsoft.com/office/powerpoint/2010/main" val="30887701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EB9E7-1D8A-4DEC-9095-9E7F8A818C20}"/>
              </a:ext>
            </a:extLst>
          </p:cNvPr>
          <p:cNvSpPr>
            <a:spLocks noGrp="1"/>
          </p:cNvSpPr>
          <p:nvPr>
            <p:ph type="title"/>
          </p:nvPr>
        </p:nvSpPr>
        <p:spPr>
          <a:xfrm>
            <a:off x="3" y="224318"/>
            <a:ext cx="12191998" cy="905476"/>
          </a:xfrm>
        </p:spPr>
        <p:txBody>
          <a:bodyPr>
            <a:normAutofit fontScale="90000"/>
          </a:bodyPr>
          <a:lstStyle/>
          <a:p>
            <a:pPr algn="ctr"/>
            <a:r>
              <a:rPr lang="en-IN" sz="3600" b="1" dirty="0">
                <a:latin typeface="Times New Roman" panose="02020603050405020304" pitchFamily="18" charset="0"/>
                <a:ea typeface="Calibri" panose="020F0502020204030204" pitchFamily="34" charset="0"/>
                <a:cs typeface="Times New Roman" panose="02020603050405020304" pitchFamily="18" charset="0"/>
              </a:rPr>
              <a:t>Physical, Electrical and Magnetic Characteristics of Toroidal Ferric </a:t>
            </a:r>
            <a:r>
              <a:rPr lang="en-IN" sz="3600" b="1" dirty="0" smtClean="0">
                <a:latin typeface="Times New Roman" panose="02020603050405020304" pitchFamily="18" charset="0"/>
                <a:ea typeface="Calibri" panose="020F0502020204030204" pitchFamily="34" charset="0"/>
                <a:cs typeface="Times New Roman" panose="02020603050405020304" pitchFamily="18" charset="0"/>
              </a:rPr>
              <a:t>Cores.</a:t>
            </a:r>
            <a:endParaRPr lang="en-IN" sz="7200" dirty="0"/>
          </a:p>
        </p:txBody>
      </p:sp>
      <p:sp>
        <p:nvSpPr>
          <p:cNvPr id="4" name="Date Placeholder 3">
            <a:extLst>
              <a:ext uri="{FF2B5EF4-FFF2-40B4-BE49-F238E27FC236}">
                <a16:creationId xmlns:a16="http://schemas.microsoft.com/office/drawing/2014/main" id="{04AA2012-C379-4210-884F-6FFB56D3C7E6}"/>
              </a:ext>
            </a:extLst>
          </p:cNvPr>
          <p:cNvSpPr>
            <a:spLocks noGrp="1"/>
          </p:cNvSpPr>
          <p:nvPr>
            <p:ph type="dt" sz="half" idx="10"/>
          </p:nvPr>
        </p:nvSpPr>
        <p:spPr/>
        <p:txBody>
          <a:bodyPr/>
          <a:lstStyle/>
          <a:p>
            <a:pPr defTabSz="457200"/>
            <a:fld id="{1360A8E3-C2AF-4B65-89B9-A8D923287196}" type="datetime3">
              <a:rPr lang="en-US" smtClean="0">
                <a:solidFill>
                  <a:prstClr val="black">
                    <a:tint val="75000"/>
                  </a:prstClr>
                </a:solidFill>
                <a:latin typeface="Times New Roman"/>
              </a:rPr>
              <a:t>12 July 2021</a:t>
            </a:fld>
            <a:endParaRPr lang="en-US">
              <a:solidFill>
                <a:prstClr val="black">
                  <a:tint val="75000"/>
                </a:prstClr>
              </a:solidFill>
              <a:latin typeface="Times New Roman"/>
            </a:endParaRPr>
          </a:p>
        </p:txBody>
      </p:sp>
      <p:sp>
        <p:nvSpPr>
          <p:cNvPr id="5" name="Footer Placeholder 4">
            <a:extLst>
              <a:ext uri="{FF2B5EF4-FFF2-40B4-BE49-F238E27FC236}">
                <a16:creationId xmlns:a16="http://schemas.microsoft.com/office/drawing/2014/main" id="{45223734-71DA-411C-BC5C-F2C3C7357BA9}"/>
              </a:ext>
            </a:extLst>
          </p:cNvPr>
          <p:cNvSpPr>
            <a:spLocks noGrp="1"/>
          </p:cNvSpPr>
          <p:nvPr>
            <p:ph type="ftr" sz="quarter" idx="11"/>
          </p:nvPr>
        </p:nvSpPr>
        <p:spPr/>
        <p:txBody>
          <a:bodyPr/>
          <a:lstStyle/>
          <a:p>
            <a:pPr defTabSz="457200"/>
            <a:r>
              <a:rPr lang="en-US" smtClean="0">
                <a:solidFill>
                  <a:prstClr val="black">
                    <a:tint val="75000"/>
                  </a:prstClr>
                </a:solidFill>
                <a:latin typeface="Times New Roman"/>
              </a:rPr>
              <a:t>EEE Dept.  Raghu Engineering College  First Review </a:t>
            </a:r>
            <a:endParaRPr lang="en-US">
              <a:solidFill>
                <a:prstClr val="black">
                  <a:tint val="75000"/>
                </a:prstClr>
              </a:solidFill>
              <a:latin typeface="Times New Roman"/>
            </a:endParaRPr>
          </a:p>
        </p:txBody>
      </p:sp>
      <p:sp>
        <p:nvSpPr>
          <p:cNvPr id="6" name="Slide Number Placeholder 5">
            <a:extLst>
              <a:ext uri="{FF2B5EF4-FFF2-40B4-BE49-F238E27FC236}">
                <a16:creationId xmlns:a16="http://schemas.microsoft.com/office/drawing/2014/main" id="{F404A3AA-B6FB-4439-BC4C-E814A5DD8406}"/>
              </a:ext>
            </a:extLst>
          </p:cNvPr>
          <p:cNvSpPr>
            <a:spLocks noGrp="1"/>
          </p:cNvSpPr>
          <p:nvPr>
            <p:ph type="sldNum" sz="quarter" idx="12"/>
          </p:nvPr>
        </p:nvSpPr>
        <p:spPr/>
        <p:txBody>
          <a:bodyPr/>
          <a:lstStyle/>
          <a:p>
            <a:pPr defTabSz="457200"/>
            <a:fld id="{364467F6-786D-45BE-B25C-700787AE89D9}" type="slidenum">
              <a:rPr lang="en-US">
                <a:solidFill>
                  <a:prstClr val="black">
                    <a:tint val="75000"/>
                  </a:prstClr>
                </a:solidFill>
                <a:latin typeface="Times New Roman"/>
              </a:rPr>
              <a:pPr defTabSz="457200"/>
              <a:t>49</a:t>
            </a:fld>
            <a:endParaRPr lang="en-US">
              <a:solidFill>
                <a:prstClr val="black">
                  <a:tint val="75000"/>
                </a:prstClr>
              </a:solidFill>
              <a:latin typeface="Times New Roman"/>
            </a:endParaRPr>
          </a:p>
        </p:txBody>
      </p:sp>
      <p:graphicFrame>
        <p:nvGraphicFramePr>
          <p:cNvPr id="12" name="Content Placeholder 11">
            <a:extLst>
              <a:ext uri="{FF2B5EF4-FFF2-40B4-BE49-F238E27FC236}">
                <a16:creationId xmlns:a16="http://schemas.microsoft.com/office/drawing/2014/main" id="{D023634C-1CE2-460B-BF01-5735EDCE1F31}"/>
              </a:ext>
            </a:extLst>
          </p:cNvPr>
          <p:cNvGraphicFramePr>
            <a:graphicFrameLocks noGrp="1"/>
          </p:cNvGraphicFramePr>
          <p:nvPr>
            <p:ph idx="1"/>
            <p:extLst>
              <p:ext uri="{D42A27DB-BD31-4B8C-83A1-F6EECF244321}">
                <p14:modId xmlns:p14="http://schemas.microsoft.com/office/powerpoint/2010/main" val="2415477757"/>
              </p:ext>
            </p:extLst>
          </p:nvPr>
        </p:nvGraphicFramePr>
        <p:xfrm>
          <a:off x="2" y="1496115"/>
          <a:ext cx="12191996" cy="3865771"/>
        </p:xfrm>
        <a:graphic>
          <a:graphicData uri="http://schemas.openxmlformats.org/drawingml/2006/table">
            <a:tbl>
              <a:tblPr firstRow="1" firstCol="1" bandRow="1">
                <a:tableStyleId>{5940675A-B579-460E-94D1-54222C63F5DA}</a:tableStyleId>
              </a:tblPr>
              <a:tblGrid>
                <a:gridCol w="1302943">
                  <a:extLst>
                    <a:ext uri="{9D8B030D-6E8A-4147-A177-3AD203B41FA5}">
                      <a16:colId xmlns:a16="http://schemas.microsoft.com/office/drawing/2014/main" val="2523039927"/>
                    </a:ext>
                  </a:extLst>
                </a:gridCol>
                <a:gridCol w="1107761">
                  <a:extLst>
                    <a:ext uri="{9D8B030D-6E8A-4147-A177-3AD203B41FA5}">
                      <a16:colId xmlns:a16="http://schemas.microsoft.com/office/drawing/2014/main" val="3498235131"/>
                    </a:ext>
                  </a:extLst>
                </a:gridCol>
                <a:gridCol w="1135456">
                  <a:extLst>
                    <a:ext uri="{9D8B030D-6E8A-4147-A177-3AD203B41FA5}">
                      <a16:colId xmlns:a16="http://schemas.microsoft.com/office/drawing/2014/main" val="4156096659"/>
                    </a:ext>
                  </a:extLst>
                </a:gridCol>
                <a:gridCol w="1120950">
                  <a:extLst>
                    <a:ext uri="{9D8B030D-6E8A-4147-A177-3AD203B41FA5}">
                      <a16:colId xmlns:a16="http://schemas.microsoft.com/office/drawing/2014/main" val="1452028634"/>
                    </a:ext>
                  </a:extLst>
                </a:gridCol>
                <a:gridCol w="1651099">
                  <a:extLst>
                    <a:ext uri="{9D8B030D-6E8A-4147-A177-3AD203B41FA5}">
                      <a16:colId xmlns:a16="http://schemas.microsoft.com/office/drawing/2014/main" val="3697827575"/>
                    </a:ext>
                  </a:extLst>
                </a:gridCol>
                <a:gridCol w="1339864">
                  <a:extLst>
                    <a:ext uri="{9D8B030D-6E8A-4147-A177-3AD203B41FA5}">
                      <a16:colId xmlns:a16="http://schemas.microsoft.com/office/drawing/2014/main" val="3119817609"/>
                    </a:ext>
                  </a:extLst>
                </a:gridCol>
                <a:gridCol w="2803697">
                  <a:extLst>
                    <a:ext uri="{9D8B030D-6E8A-4147-A177-3AD203B41FA5}">
                      <a16:colId xmlns:a16="http://schemas.microsoft.com/office/drawing/2014/main" val="3355293166"/>
                    </a:ext>
                  </a:extLst>
                </a:gridCol>
                <a:gridCol w="1730226">
                  <a:extLst>
                    <a:ext uri="{9D8B030D-6E8A-4147-A177-3AD203B41FA5}">
                      <a16:colId xmlns:a16="http://schemas.microsoft.com/office/drawing/2014/main" val="2368523672"/>
                    </a:ext>
                  </a:extLst>
                </a:gridCol>
              </a:tblGrid>
              <a:tr h="1876540">
                <a:tc>
                  <a:txBody>
                    <a:bodyPr/>
                    <a:lstStyle/>
                    <a:p>
                      <a:pPr algn="ctr"/>
                      <a:r>
                        <a:rPr lang="en-IN" sz="1800">
                          <a:effectLst/>
                        </a:rPr>
                        <a:t>CORES</a:t>
                      </a:r>
                    </a:p>
                    <a:p>
                      <a:pPr algn="ctr"/>
                      <a:r>
                        <a:rPr lang="en-IN" sz="1800">
                          <a:effectLst/>
                        </a:rPr>
                        <a:t>Without air gap</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35218" marR="35218" marT="0" marB="0">
                    <a:solidFill>
                      <a:schemeClr val="bg1">
                        <a:lumMod val="85000"/>
                      </a:schemeClr>
                    </a:solidFill>
                  </a:tcPr>
                </a:tc>
                <a:tc>
                  <a:txBody>
                    <a:bodyPr/>
                    <a:lstStyle/>
                    <a:p>
                      <a:pPr algn="ctr"/>
                      <a:r>
                        <a:rPr lang="en-IN" sz="1800">
                          <a:effectLst/>
                        </a:rPr>
                        <a:t>Mean length per turn I</a:t>
                      </a:r>
                      <a:r>
                        <a:rPr lang="en-IN" sz="1800" baseline="-25000">
                          <a:effectLst/>
                        </a:rPr>
                        <a:t>c</a:t>
                      </a:r>
                      <a:r>
                        <a:rPr lang="en-IN" sz="1800">
                          <a:effectLst/>
                        </a:rPr>
                        <a:t> mm</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35218" marR="35218" marT="0" marB="0">
                    <a:solidFill>
                      <a:schemeClr val="bg1">
                        <a:lumMod val="85000"/>
                      </a:schemeClr>
                    </a:solidFill>
                  </a:tcPr>
                </a:tc>
                <a:tc>
                  <a:txBody>
                    <a:bodyPr/>
                    <a:lstStyle/>
                    <a:p>
                      <a:pPr algn="ctr"/>
                      <a:r>
                        <a:rPr lang="en-IN" sz="1800">
                          <a:effectLst/>
                        </a:rPr>
                        <a:t>Mean ma gnetic length I</a:t>
                      </a:r>
                      <a:r>
                        <a:rPr lang="en-IN" sz="1800" baseline="-25000">
                          <a:effectLst/>
                        </a:rPr>
                        <a:t>n</a:t>
                      </a:r>
                      <a:r>
                        <a:rPr lang="en-IN" sz="1800">
                          <a:effectLst/>
                        </a:rPr>
                        <a:t> mm</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35218" marR="35218" marT="0" marB="0">
                    <a:solidFill>
                      <a:schemeClr val="bg1">
                        <a:lumMod val="85000"/>
                      </a:schemeClr>
                    </a:solidFill>
                  </a:tcPr>
                </a:tc>
                <a:tc>
                  <a:txBody>
                    <a:bodyPr/>
                    <a:lstStyle/>
                    <a:p>
                      <a:pPr algn="ctr"/>
                      <a:r>
                        <a:rPr lang="en-IN" sz="1800" dirty="0">
                          <a:effectLst/>
                        </a:rPr>
                        <a:t>Core cross section area A</a:t>
                      </a:r>
                      <a:r>
                        <a:rPr lang="en-IN" sz="1800" baseline="-25000" dirty="0">
                          <a:effectLst/>
                        </a:rPr>
                        <a:t>c </a:t>
                      </a:r>
                      <a:r>
                        <a:rPr lang="en-IN" sz="1800" dirty="0">
                          <a:effectLst/>
                        </a:rPr>
                        <a:t>×100 mm</a:t>
                      </a:r>
                      <a:r>
                        <a:rPr lang="en-IN" sz="1800" baseline="30000" dirty="0">
                          <a:effectLst/>
                        </a:rPr>
                        <a:t>2</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5218" marR="35218" marT="0" marB="0">
                    <a:solidFill>
                      <a:schemeClr val="bg1">
                        <a:lumMod val="85000"/>
                      </a:schemeClr>
                    </a:solidFill>
                  </a:tcPr>
                </a:tc>
                <a:tc>
                  <a:txBody>
                    <a:bodyPr/>
                    <a:lstStyle/>
                    <a:p>
                      <a:pPr algn="ctr"/>
                      <a:r>
                        <a:rPr lang="en-IN" sz="1800" dirty="0">
                          <a:effectLst/>
                        </a:rPr>
                        <a:t>Window area Aw×100 mm</a:t>
                      </a:r>
                      <a:r>
                        <a:rPr lang="en-IN" sz="1800" baseline="30000" dirty="0">
                          <a:effectLst/>
                        </a:rPr>
                        <a:t>2</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5218" marR="35218" marT="0" marB="0">
                    <a:solidFill>
                      <a:schemeClr val="bg1">
                        <a:lumMod val="85000"/>
                      </a:schemeClr>
                    </a:solidFill>
                  </a:tcPr>
                </a:tc>
                <a:tc>
                  <a:txBody>
                    <a:bodyPr/>
                    <a:lstStyle/>
                    <a:p>
                      <a:pPr algn="ctr"/>
                      <a:r>
                        <a:rPr lang="en-IN" sz="1800" dirty="0">
                          <a:effectLst/>
                        </a:rPr>
                        <a:t>Area product Ap×104 mm</a:t>
                      </a:r>
                      <a:r>
                        <a:rPr lang="en-IN" sz="1800" baseline="30000" dirty="0">
                          <a:effectLst/>
                        </a:rPr>
                        <a:t>4</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5218" marR="35218" marT="0" marB="0">
                    <a:solidFill>
                      <a:schemeClr val="bg1">
                        <a:lumMod val="85000"/>
                      </a:schemeClr>
                    </a:solidFill>
                  </a:tcPr>
                </a:tc>
                <a:tc>
                  <a:txBody>
                    <a:bodyPr/>
                    <a:lstStyle/>
                    <a:p>
                      <a:pPr algn="ctr"/>
                      <a:r>
                        <a:rPr lang="en-IN" sz="1800" dirty="0">
                          <a:effectLst/>
                        </a:rPr>
                        <a:t>Effective relative permeabilityµ</a:t>
                      </a:r>
                      <a:r>
                        <a:rPr lang="en-IN" sz="1800" baseline="-25000" dirty="0">
                          <a:effectLst/>
                        </a:rPr>
                        <a:t>r</a:t>
                      </a:r>
                      <a:r>
                        <a:rPr lang="en-IN" sz="1800" dirty="0">
                          <a:effectLst/>
                        </a:rPr>
                        <a:t>±25%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5218" marR="35218" marT="0" marB="0">
                    <a:solidFill>
                      <a:schemeClr val="bg1">
                        <a:lumMod val="85000"/>
                      </a:schemeClr>
                    </a:solidFill>
                  </a:tcPr>
                </a:tc>
                <a:tc>
                  <a:txBody>
                    <a:bodyPr/>
                    <a:lstStyle/>
                    <a:p>
                      <a:pPr algn="ctr"/>
                      <a:r>
                        <a:rPr lang="en-IN" sz="1800" dirty="0">
                          <a:effectLst/>
                        </a:rPr>
                        <a:t>AL </a:t>
                      </a:r>
                      <a:r>
                        <a:rPr lang="en-IN" sz="1800" dirty="0" err="1">
                          <a:effectLst/>
                        </a:rPr>
                        <a:t>nH</a:t>
                      </a:r>
                      <a:r>
                        <a:rPr lang="en-IN" sz="1800" dirty="0">
                          <a:effectLst/>
                        </a:rPr>
                        <a:t>/turns</a:t>
                      </a:r>
                      <a:r>
                        <a:rPr lang="en-IN" sz="1800" baseline="30000" dirty="0">
                          <a:effectLst/>
                        </a:rPr>
                        <a:t>2</a:t>
                      </a:r>
                      <a:r>
                        <a:rPr lang="en-IN" sz="1800" dirty="0">
                          <a:effectLst/>
                        </a:rPr>
                        <a:t>±25%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5218" marR="35218" marT="0" marB="0">
                    <a:solidFill>
                      <a:schemeClr val="bg1">
                        <a:lumMod val="85000"/>
                      </a:schemeClr>
                    </a:solidFill>
                  </a:tcPr>
                </a:tc>
                <a:extLst>
                  <a:ext uri="{0D108BD9-81ED-4DB2-BD59-A6C34878D82A}">
                    <a16:rowId xmlns:a16="http://schemas.microsoft.com/office/drawing/2014/main" val="4005292715"/>
                  </a:ext>
                </a:extLst>
              </a:tr>
              <a:tr h="284190">
                <a:tc>
                  <a:txBody>
                    <a:bodyPr/>
                    <a:lstStyle/>
                    <a:p>
                      <a:pPr algn="ctr"/>
                      <a:r>
                        <a:rPr lang="en-IN" sz="1800" dirty="0">
                          <a:effectLst/>
                        </a:rPr>
                        <a:t>T 10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5218" marR="35218" marT="0" marB="0"/>
                </a:tc>
                <a:tc>
                  <a:txBody>
                    <a:bodyPr/>
                    <a:lstStyle/>
                    <a:p>
                      <a:pPr algn="ctr"/>
                      <a:r>
                        <a:rPr lang="en-IN" sz="1800">
                          <a:effectLst/>
                        </a:rPr>
                        <a:t>12.8</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35218" marR="35218" marT="0" marB="0"/>
                </a:tc>
                <a:tc>
                  <a:txBody>
                    <a:bodyPr/>
                    <a:lstStyle/>
                    <a:p>
                      <a:pPr algn="ctr"/>
                      <a:r>
                        <a:rPr lang="en-IN" sz="1800">
                          <a:effectLst/>
                        </a:rPr>
                        <a:t>23.55</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35218" marR="35218" marT="0" marB="0"/>
                </a:tc>
                <a:tc>
                  <a:txBody>
                    <a:bodyPr/>
                    <a:lstStyle/>
                    <a:p>
                      <a:pPr algn="ctr"/>
                      <a:r>
                        <a:rPr lang="en-IN" sz="1800">
                          <a:effectLst/>
                        </a:rPr>
                        <a:t>0.062</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35218" marR="35218" marT="0" marB="0"/>
                </a:tc>
                <a:tc>
                  <a:txBody>
                    <a:bodyPr/>
                    <a:lstStyle/>
                    <a:p>
                      <a:pPr algn="ctr"/>
                      <a:r>
                        <a:rPr lang="en-IN" sz="1800">
                          <a:effectLst/>
                        </a:rPr>
                        <a:t>0.196</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35218" marR="35218" marT="0" marB="0"/>
                </a:tc>
                <a:tc>
                  <a:txBody>
                    <a:bodyPr/>
                    <a:lstStyle/>
                    <a:p>
                      <a:pPr algn="ctr"/>
                      <a:r>
                        <a:rPr lang="en-IN" sz="1800" dirty="0">
                          <a:effectLst/>
                        </a:rPr>
                        <a:t>0.012</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5218" marR="35218" marT="0" marB="0"/>
                </a:tc>
                <a:tc>
                  <a:txBody>
                    <a:bodyPr/>
                    <a:lstStyle/>
                    <a:p>
                      <a:pPr algn="ctr"/>
                      <a:r>
                        <a:rPr lang="en-IN" sz="1800">
                          <a:effectLst/>
                        </a:rPr>
                        <a:t>2300</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35218" marR="35218" marT="0" marB="0"/>
                </a:tc>
                <a:tc>
                  <a:txBody>
                    <a:bodyPr/>
                    <a:lstStyle/>
                    <a:p>
                      <a:pPr algn="ctr"/>
                      <a:r>
                        <a:rPr lang="en-IN" sz="1800">
                          <a:effectLst/>
                        </a:rPr>
                        <a:t>765</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35218" marR="35218" marT="0" marB="0"/>
                </a:tc>
                <a:extLst>
                  <a:ext uri="{0D108BD9-81ED-4DB2-BD59-A6C34878D82A}">
                    <a16:rowId xmlns:a16="http://schemas.microsoft.com/office/drawing/2014/main" val="1019164523"/>
                  </a:ext>
                </a:extLst>
              </a:tr>
              <a:tr h="257464">
                <a:tc>
                  <a:txBody>
                    <a:bodyPr/>
                    <a:lstStyle/>
                    <a:p>
                      <a:pPr algn="ctr"/>
                      <a:r>
                        <a:rPr lang="en-IN" sz="1800">
                          <a:effectLst/>
                        </a:rPr>
                        <a:t>T 12</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35218" marR="35218" marT="0" marB="0"/>
                </a:tc>
                <a:tc>
                  <a:txBody>
                    <a:bodyPr/>
                    <a:lstStyle/>
                    <a:p>
                      <a:pPr algn="ctr"/>
                      <a:r>
                        <a:rPr lang="en-IN" sz="1800" dirty="0">
                          <a:effectLst/>
                        </a:rPr>
                        <a:t>19.2</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5218" marR="35218" marT="0" marB="0"/>
                </a:tc>
                <a:tc>
                  <a:txBody>
                    <a:bodyPr/>
                    <a:lstStyle/>
                    <a:p>
                      <a:pPr algn="ctr"/>
                      <a:r>
                        <a:rPr lang="en-IN" sz="1800">
                          <a:effectLst/>
                        </a:rPr>
                        <a:t>30.40</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35218" marR="35218" marT="0" marB="0"/>
                </a:tc>
                <a:tc>
                  <a:txBody>
                    <a:bodyPr/>
                    <a:lstStyle/>
                    <a:p>
                      <a:pPr algn="ctr"/>
                      <a:r>
                        <a:rPr lang="en-IN" sz="1800">
                          <a:effectLst/>
                        </a:rPr>
                        <a:t>0.12</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35218" marR="35218" marT="0" marB="0"/>
                </a:tc>
                <a:tc>
                  <a:txBody>
                    <a:bodyPr/>
                    <a:lstStyle/>
                    <a:p>
                      <a:pPr algn="ctr"/>
                      <a:r>
                        <a:rPr lang="en-IN" sz="1800">
                          <a:effectLst/>
                        </a:rPr>
                        <a:t>0.442</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35218" marR="35218" marT="0" marB="0"/>
                </a:tc>
                <a:tc>
                  <a:txBody>
                    <a:bodyPr/>
                    <a:lstStyle/>
                    <a:p>
                      <a:pPr algn="ctr"/>
                      <a:r>
                        <a:rPr lang="en-IN" sz="1800">
                          <a:effectLst/>
                        </a:rPr>
                        <a:t>0.053</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35218" marR="35218" marT="0" marB="0"/>
                </a:tc>
                <a:tc>
                  <a:txBody>
                    <a:bodyPr/>
                    <a:lstStyle/>
                    <a:p>
                      <a:pPr algn="ctr"/>
                      <a:r>
                        <a:rPr lang="en-IN" sz="1800">
                          <a:effectLst/>
                        </a:rPr>
                        <a:t>2300</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35218" marR="35218" marT="0" marB="0"/>
                </a:tc>
                <a:tc>
                  <a:txBody>
                    <a:bodyPr/>
                    <a:lstStyle/>
                    <a:p>
                      <a:pPr algn="ctr"/>
                      <a:r>
                        <a:rPr lang="en-IN" sz="1800">
                          <a:effectLst/>
                        </a:rPr>
                        <a:t>1180</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35218" marR="35218" marT="0" marB="0"/>
                </a:tc>
                <a:extLst>
                  <a:ext uri="{0D108BD9-81ED-4DB2-BD59-A6C34878D82A}">
                    <a16:rowId xmlns:a16="http://schemas.microsoft.com/office/drawing/2014/main" val="2515890648"/>
                  </a:ext>
                </a:extLst>
              </a:tr>
              <a:tr h="230738">
                <a:tc>
                  <a:txBody>
                    <a:bodyPr/>
                    <a:lstStyle/>
                    <a:p>
                      <a:pPr algn="ctr"/>
                      <a:r>
                        <a:rPr lang="en-IN" sz="1800">
                          <a:effectLst/>
                        </a:rPr>
                        <a:t>T 16</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35218" marR="35218" marT="0" marB="0"/>
                </a:tc>
                <a:tc>
                  <a:txBody>
                    <a:bodyPr/>
                    <a:lstStyle/>
                    <a:p>
                      <a:pPr algn="ctr"/>
                      <a:r>
                        <a:rPr lang="en-IN" sz="1800">
                          <a:effectLst/>
                        </a:rPr>
                        <a:t>24.2</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35218" marR="35218" marT="0" marB="0"/>
                </a:tc>
                <a:tc>
                  <a:txBody>
                    <a:bodyPr/>
                    <a:lstStyle/>
                    <a:p>
                      <a:pPr algn="ctr"/>
                      <a:r>
                        <a:rPr lang="en-IN" sz="1800">
                          <a:effectLst/>
                        </a:rPr>
                        <a:t>38.70</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35218" marR="35218" marT="0" marB="0"/>
                </a:tc>
                <a:tc>
                  <a:txBody>
                    <a:bodyPr/>
                    <a:lstStyle/>
                    <a:p>
                      <a:pPr algn="ctr"/>
                      <a:r>
                        <a:rPr lang="en-IN" sz="1800" dirty="0">
                          <a:effectLst/>
                        </a:rPr>
                        <a:t>0.20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5218" marR="35218" marT="0" marB="0"/>
                </a:tc>
                <a:tc>
                  <a:txBody>
                    <a:bodyPr/>
                    <a:lstStyle/>
                    <a:p>
                      <a:pPr algn="ctr"/>
                      <a:r>
                        <a:rPr lang="en-IN" sz="1800" dirty="0">
                          <a:effectLst/>
                        </a:rPr>
                        <a:t>0.785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5218" marR="35218" marT="0" marB="0"/>
                </a:tc>
                <a:tc>
                  <a:txBody>
                    <a:bodyPr/>
                    <a:lstStyle/>
                    <a:p>
                      <a:pPr algn="ctr"/>
                      <a:r>
                        <a:rPr lang="en-IN" sz="1800">
                          <a:effectLst/>
                        </a:rPr>
                        <a:t>0.157</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35218" marR="35218" marT="0" marB="0"/>
                </a:tc>
                <a:tc>
                  <a:txBody>
                    <a:bodyPr/>
                    <a:lstStyle/>
                    <a:p>
                      <a:pPr algn="ctr"/>
                      <a:r>
                        <a:rPr lang="en-IN" sz="1800" dirty="0">
                          <a:effectLst/>
                        </a:rPr>
                        <a:t>2300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5218" marR="35218" marT="0" marB="0"/>
                </a:tc>
                <a:tc>
                  <a:txBody>
                    <a:bodyPr/>
                    <a:lstStyle/>
                    <a:p>
                      <a:pPr algn="ctr"/>
                      <a:r>
                        <a:rPr lang="en-IN" sz="1800">
                          <a:effectLst/>
                        </a:rPr>
                        <a:t>1482</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35218" marR="35218" marT="0" marB="0"/>
                </a:tc>
                <a:extLst>
                  <a:ext uri="{0D108BD9-81ED-4DB2-BD59-A6C34878D82A}">
                    <a16:rowId xmlns:a16="http://schemas.microsoft.com/office/drawing/2014/main" val="3157810238"/>
                  </a:ext>
                </a:extLst>
              </a:tr>
              <a:tr h="250666">
                <a:tc>
                  <a:txBody>
                    <a:bodyPr/>
                    <a:lstStyle/>
                    <a:p>
                      <a:pPr algn="ctr"/>
                      <a:r>
                        <a:rPr lang="en-IN" sz="1800">
                          <a:effectLst/>
                        </a:rPr>
                        <a:t>T 20</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35218" marR="35218" marT="0" marB="0"/>
                </a:tc>
                <a:tc>
                  <a:txBody>
                    <a:bodyPr/>
                    <a:lstStyle/>
                    <a:p>
                      <a:pPr algn="ctr"/>
                      <a:r>
                        <a:rPr lang="en-IN" sz="1800">
                          <a:effectLst/>
                        </a:rPr>
                        <a:t>25.2</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35218" marR="35218" marT="0" marB="0"/>
                </a:tc>
                <a:tc>
                  <a:txBody>
                    <a:bodyPr/>
                    <a:lstStyle/>
                    <a:p>
                      <a:pPr algn="ctr"/>
                      <a:r>
                        <a:rPr lang="en-IN" sz="1800" dirty="0">
                          <a:effectLst/>
                        </a:rPr>
                        <a:t>47.30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5218" marR="35218" marT="0" marB="0"/>
                </a:tc>
                <a:tc>
                  <a:txBody>
                    <a:bodyPr/>
                    <a:lstStyle/>
                    <a:p>
                      <a:pPr algn="ctr"/>
                      <a:r>
                        <a:rPr lang="en-IN" sz="1800" dirty="0">
                          <a:effectLst/>
                        </a:rPr>
                        <a:t>0.22</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5218" marR="35218" marT="0" marB="0"/>
                </a:tc>
                <a:tc>
                  <a:txBody>
                    <a:bodyPr/>
                    <a:lstStyle/>
                    <a:p>
                      <a:pPr algn="ctr"/>
                      <a:r>
                        <a:rPr lang="en-IN" sz="1800" dirty="0">
                          <a:effectLst/>
                        </a:rPr>
                        <a:t>0.950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5218" marR="35218" marT="0" marB="0"/>
                </a:tc>
                <a:tc>
                  <a:txBody>
                    <a:bodyPr/>
                    <a:lstStyle/>
                    <a:p>
                      <a:pPr algn="ctr"/>
                      <a:r>
                        <a:rPr lang="en-IN" sz="1800">
                          <a:effectLst/>
                        </a:rPr>
                        <a:t>0.213</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35218" marR="35218" marT="0" marB="0"/>
                </a:tc>
                <a:tc>
                  <a:txBody>
                    <a:bodyPr/>
                    <a:lstStyle/>
                    <a:p>
                      <a:pPr algn="ctr"/>
                      <a:r>
                        <a:rPr lang="en-IN" sz="1800" dirty="0">
                          <a:effectLst/>
                        </a:rPr>
                        <a:t>2300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5218" marR="35218" marT="0" marB="0"/>
                </a:tc>
                <a:tc>
                  <a:txBody>
                    <a:bodyPr/>
                    <a:lstStyle/>
                    <a:p>
                      <a:pPr algn="ctr"/>
                      <a:r>
                        <a:rPr lang="en-IN" sz="1800">
                          <a:effectLst/>
                        </a:rPr>
                        <a:t>1130</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35218" marR="35218" marT="0" marB="0"/>
                </a:tc>
                <a:extLst>
                  <a:ext uri="{0D108BD9-81ED-4DB2-BD59-A6C34878D82A}">
                    <a16:rowId xmlns:a16="http://schemas.microsoft.com/office/drawing/2014/main" val="585913207"/>
                  </a:ext>
                </a:extLst>
              </a:tr>
              <a:tr h="270593">
                <a:tc>
                  <a:txBody>
                    <a:bodyPr/>
                    <a:lstStyle/>
                    <a:p>
                      <a:pPr algn="ctr"/>
                      <a:r>
                        <a:rPr lang="en-IN" sz="1800">
                          <a:effectLst/>
                        </a:rPr>
                        <a:t>T 27</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35218" marR="35218" marT="0" marB="0"/>
                </a:tc>
                <a:tc>
                  <a:txBody>
                    <a:bodyPr/>
                    <a:lstStyle/>
                    <a:p>
                      <a:pPr algn="ctr"/>
                      <a:r>
                        <a:rPr lang="en-IN" sz="1800">
                          <a:effectLst/>
                        </a:rPr>
                        <a:t>34.1</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35218" marR="35218" marT="0" marB="0"/>
                </a:tc>
                <a:tc>
                  <a:txBody>
                    <a:bodyPr/>
                    <a:lstStyle/>
                    <a:p>
                      <a:pPr algn="ctr"/>
                      <a:r>
                        <a:rPr lang="en-IN" sz="1800">
                          <a:effectLst/>
                        </a:rPr>
                        <a:t>65.94</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35218" marR="35218" marT="0" marB="0"/>
                </a:tc>
                <a:tc>
                  <a:txBody>
                    <a:bodyPr/>
                    <a:lstStyle/>
                    <a:p>
                      <a:pPr algn="ctr"/>
                      <a:r>
                        <a:rPr lang="en-IN" sz="1800">
                          <a:effectLst/>
                        </a:rPr>
                        <a:t>0.42</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35218" marR="35218" marT="0" marB="0"/>
                </a:tc>
                <a:tc>
                  <a:txBody>
                    <a:bodyPr/>
                    <a:lstStyle/>
                    <a:p>
                      <a:pPr algn="ctr"/>
                      <a:r>
                        <a:rPr lang="en-IN" sz="1800" dirty="0">
                          <a:effectLst/>
                        </a:rPr>
                        <a:t>1.651</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5218" marR="35218" marT="0" marB="0"/>
                </a:tc>
                <a:tc>
                  <a:txBody>
                    <a:bodyPr/>
                    <a:lstStyle/>
                    <a:p>
                      <a:pPr algn="ctr"/>
                      <a:r>
                        <a:rPr lang="en-IN" sz="1800">
                          <a:effectLst/>
                        </a:rPr>
                        <a:t>0.698</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35218" marR="35218" marT="0" marB="0"/>
                </a:tc>
                <a:tc>
                  <a:txBody>
                    <a:bodyPr/>
                    <a:lstStyle/>
                    <a:p>
                      <a:pPr algn="ctr"/>
                      <a:r>
                        <a:rPr lang="en-IN" sz="1800">
                          <a:effectLst/>
                        </a:rPr>
                        <a:t>2300</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35218" marR="35218" marT="0" marB="0"/>
                </a:tc>
                <a:tc>
                  <a:txBody>
                    <a:bodyPr/>
                    <a:lstStyle/>
                    <a:p>
                      <a:pPr algn="ctr"/>
                      <a:r>
                        <a:rPr lang="en-IN" sz="1800">
                          <a:effectLst/>
                        </a:rPr>
                        <a:t>1851</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35218" marR="35218" marT="0" marB="0"/>
                </a:tc>
                <a:extLst>
                  <a:ext uri="{0D108BD9-81ED-4DB2-BD59-A6C34878D82A}">
                    <a16:rowId xmlns:a16="http://schemas.microsoft.com/office/drawing/2014/main" val="2069490228"/>
                  </a:ext>
                </a:extLst>
              </a:tr>
              <a:tr h="299851">
                <a:tc>
                  <a:txBody>
                    <a:bodyPr/>
                    <a:lstStyle/>
                    <a:p>
                      <a:pPr algn="ctr"/>
                      <a:r>
                        <a:rPr lang="en-IN" sz="1800">
                          <a:effectLst/>
                        </a:rPr>
                        <a:t>T 32</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35218" marR="35218" marT="0" marB="0"/>
                </a:tc>
                <a:tc>
                  <a:txBody>
                    <a:bodyPr/>
                    <a:lstStyle/>
                    <a:p>
                      <a:pPr algn="ctr"/>
                      <a:r>
                        <a:rPr lang="en-IN" sz="1800">
                          <a:effectLst/>
                        </a:rPr>
                        <a:t>39.6</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35218" marR="35218" marT="0" marB="0"/>
                </a:tc>
                <a:tc>
                  <a:txBody>
                    <a:bodyPr/>
                    <a:lstStyle/>
                    <a:p>
                      <a:pPr algn="ctr"/>
                      <a:r>
                        <a:rPr lang="en-IN" sz="1800">
                          <a:effectLst/>
                        </a:rPr>
                        <a:t>73.00</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35218" marR="35218" marT="0" marB="0"/>
                </a:tc>
                <a:tc>
                  <a:txBody>
                    <a:bodyPr/>
                    <a:lstStyle/>
                    <a:p>
                      <a:pPr algn="ctr"/>
                      <a:r>
                        <a:rPr lang="en-IN" sz="1800">
                          <a:effectLst/>
                        </a:rPr>
                        <a:t>0.61</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35218" marR="35218" marT="0" marB="0"/>
                </a:tc>
                <a:tc>
                  <a:txBody>
                    <a:bodyPr/>
                    <a:lstStyle/>
                    <a:p>
                      <a:pPr algn="ctr"/>
                      <a:r>
                        <a:rPr lang="en-IN" sz="1800" dirty="0">
                          <a:effectLst/>
                        </a:rPr>
                        <a:t>1.651</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5218" marR="35218" marT="0" marB="0"/>
                </a:tc>
                <a:tc>
                  <a:txBody>
                    <a:bodyPr/>
                    <a:lstStyle/>
                    <a:p>
                      <a:pPr algn="ctr"/>
                      <a:r>
                        <a:rPr lang="en-IN" sz="1800" dirty="0">
                          <a:effectLst/>
                        </a:rPr>
                        <a:t>1.010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5218" marR="35218" marT="0" marB="0"/>
                </a:tc>
                <a:tc>
                  <a:txBody>
                    <a:bodyPr/>
                    <a:lstStyle/>
                    <a:p>
                      <a:pPr algn="ctr"/>
                      <a:r>
                        <a:rPr lang="en-IN" sz="1800" dirty="0">
                          <a:effectLst/>
                        </a:rPr>
                        <a:t>2300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5218" marR="35218" marT="0" marB="0"/>
                </a:tc>
                <a:tc>
                  <a:txBody>
                    <a:bodyPr/>
                    <a:lstStyle/>
                    <a:p>
                      <a:pPr algn="ctr"/>
                      <a:r>
                        <a:rPr lang="en-IN" sz="1800">
                          <a:effectLst/>
                        </a:rPr>
                        <a:t>2427</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35218" marR="35218" marT="0" marB="0"/>
                </a:tc>
                <a:extLst>
                  <a:ext uri="{0D108BD9-81ED-4DB2-BD59-A6C34878D82A}">
                    <a16:rowId xmlns:a16="http://schemas.microsoft.com/office/drawing/2014/main" val="2627732584"/>
                  </a:ext>
                </a:extLst>
              </a:tr>
              <a:tr h="307910">
                <a:tc>
                  <a:txBody>
                    <a:bodyPr/>
                    <a:lstStyle/>
                    <a:p>
                      <a:pPr algn="ctr"/>
                      <a:r>
                        <a:rPr lang="en-IN" sz="1800">
                          <a:effectLst/>
                        </a:rPr>
                        <a:t>T 45</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35218" marR="35218" marT="0" marB="0"/>
                </a:tc>
                <a:tc>
                  <a:txBody>
                    <a:bodyPr/>
                    <a:lstStyle/>
                    <a:p>
                      <a:pPr algn="ctr"/>
                      <a:r>
                        <a:rPr lang="en-IN" sz="1800">
                          <a:effectLst/>
                        </a:rPr>
                        <a:t>54.7</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35218" marR="35218" marT="0" marB="0"/>
                </a:tc>
                <a:tc>
                  <a:txBody>
                    <a:bodyPr/>
                    <a:lstStyle/>
                    <a:p>
                      <a:pPr algn="ctr"/>
                      <a:r>
                        <a:rPr lang="en-IN" sz="1800">
                          <a:effectLst/>
                        </a:rPr>
                        <a:t>114.50</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35218" marR="35218" marT="0" marB="0"/>
                </a:tc>
                <a:tc>
                  <a:txBody>
                    <a:bodyPr/>
                    <a:lstStyle/>
                    <a:p>
                      <a:pPr algn="ctr"/>
                      <a:r>
                        <a:rPr lang="en-IN" sz="1800">
                          <a:effectLst/>
                        </a:rPr>
                        <a:t>0.93</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35218" marR="35218" marT="0" marB="0"/>
                </a:tc>
                <a:tc>
                  <a:txBody>
                    <a:bodyPr/>
                    <a:lstStyle/>
                    <a:p>
                      <a:pPr algn="ctr"/>
                      <a:r>
                        <a:rPr lang="en-IN" sz="1800">
                          <a:effectLst/>
                        </a:rPr>
                        <a:t>6.157</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35218" marR="35218" marT="0" marB="0"/>
                </a:tc>
                <a:tc>
                  <a:txBody>
                    <a:bodyPr/>
                    <a:lstStyle/>
                    <a:p>
                      <a:pPr algn="ctr"/>
                      <a:r>
                        <a:rPr lang="en-IN" sz="1800">
                          <a:effectLst/>
                        </a:rPr>
                        <a:t>5.756</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35218" marR="35218" marT="0" marB="0"/>
                </a:tc>
                <a:tc>
                  <a:txBody>
                    <a:bodyPr/>
                    <a:lstStyle/>
                    <a:p>
                      <a:pPr algn="ctr"/>
                      <a:r>
                        <a:rPr lang="en-IN" sz="1800" dirty="0">
                          <a:effectLst/>
                        </a:rPr>
                        <a:t>2300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5218" marR="35218" marT="0" marB="0"/>
                </a:tc>
                <a:tc>
                  <a:txBody>
                    <a:bodyPr/>
                    <a:lstStyle/>
                    <a:p>
                      <a:pPr algn="ctr"/>
                      <a:r>
                        <a:rPr lang="en-IN" sz="1800" dirty="0">
                          <a:effectLst/>
                        </a:rPr>
                        <a:t>2367</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5218" marR="35218" marT="0" marB="0"/>
                </a:tc>
                <a:extLst>
                  <a:ext uri="{0D108BD9-81ED-4DB2-BD59-A6C34878D82A}">
                    <a16:rowId xmlns:a16="http://schemas.microsoft.com/office/drawing/2014/main" val="871478684"/>
                  </a:ext>
                </a:extLst>
              </a:tr>
            </a:tbl>
          </a:graphicData>
        </a:graphic>
      </p:graphicFrame>
    </p:spTree>
    <p:extLst>
      <p:ext uri="{BB962C8B-B14F-4D97-AF65-F5344CB8AC3E}">
        <p14:creationId xmlns:p14="http://schemas.microsoft.com/office/powerpoint/2010/main" val="92488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CFA61A8-F64D-436A-B5D2-A44BD80DAAD8}"/>
              </a:ext>
            </a:extLst>
          </p:cNvPr>
          <p:cNvSpPr>
            <a:spLocks noGrp="1"/>
          </p:cNvSpPr>
          <p:nvPr>
            <p:ph type="title"/>
          </p:nvPr>
        </p:nvSpPr>
        <p:spPr>
          <a:xfrm>
            <a:off x="0" y="274638"/>
            <a:ext cx="12192000" cy="1143000"/>
          </a:xfrm>
        </p:spPr>
        <p:txBody>
          <a:bodyPr>
            <a:normAutofit/>
          </a:bodyPr>
          <a:lstStyle/>
          <a:p>
            <a:pPr algn="ctr"/>
            <a:r>
              <a:rPr lang="en-IN" b="1" dirty="0">
                <a:latin typeface="Times New Roman" panose="02020603050405020304" pitchFamily="18" charset="0"/>
                <a:cs typeface="Times New Roman" panose="02020603050405020304" pitchFamily="18" charset="0"/>
              </a:rPr>
              <a:t>Literary Survey.</a:t>
            </a:r>
          </a:p>
        </p:txBody>
      </p:sp>
      <p:sp>
        <p:nvSpPr>
          <p:cNvPr id="8" name="Content Placeholder 7">
            <a:extLst>
              <a:ext uri="{FF2B5EF4-FFF2-40B4-BE49-F238E27FC236}">
                <a16:creationId xmlns:a16="http://schemas.microsoft.com/office/drawing/2014/main" id="{9879934E-5899-422B-BBFE-74974A8FB27A}"/>
              </a:ext>
            </a:extLst>
          </p:cNvPr>
          <p:cNvSpPr>
            <a:spLocks noGrp="1"/>
          </p:cNvSpPr>
          <p:nvPr>
            <p:ph idx="1"/>
          </p:nvPr>
        </p:nvSpPr>
        <p:spPr>
          <a:xfrm>
            <a:off x="0" y="1559306"/>
            <a:ext cx="12192000" cy="4675658"/>
          </a:xfrm>
        </p:spPr>
        <p:txBody>
          <a:bodyPr>
            <a:normAutofit/>
          </a:bodyPr>
          <a:lstStyle/>
          <a:p>
            <a:pPr marL="342900" indent="-342900" algn="just">
              <a:lnSpc>
                <a:spcPct val="200000"/>
              </a:lnSpc>
              <a:spcAft>
                <a:spcPts val="800"/>
              </a:spcAft>
              <a:buFont typeface="Symbol" panose="05050102010706020507" pitchFamily="18" charset="2"/>
              <a:buChar char=""/>
            </a:pPr>
            <a:r>
              <a:rPr lang="en-IN" sz="1800" dirty="0">
                <a:latin typeface="Times New Roman" panose="02020603050405020304" pitchFamily="18" charset="0"/>
                <a:ea typeface="Calibri" panose="020F0502020204030204" pitchFamily="34" charset="0"/>
                <a:cs typeface="Times New Roman" panose="02020603050405020304" pitchFamily="18" charset="0"/>
              </a:rPr>
              <a:t>Recent years, more attention has been paid to the renewable energy for the increasing cost of fossil fuel and the regulations of CO2 emissions. The output voltage of these energy sources, such as solar panel and fuel cells, is low and variable. Thus, it needs high-ratio DC-DC converter to get the appropriate output voltage.</a:t>
            </a:r>
          </a:p>
          <a:p>
            <a:pPr algn="just">
              <a:lnSpc>
                <a:spcPct val="200000"/>
              </a:lnSpc>
            </a:pPr>
            <a:r>
              <a:rPr lang="en-IN" sz="1800" dirty="0">
                <a:latin typeface="Times New Roman" panose="02020603050405020304" pitchFamily="18" charset="0"/>
                <a:ea typeface="Calibri" panose="020F0502020204030204" pitchFamily="34" charset="0"/>
                <a:cs typeface="Times New Roman" panose="02020603050405020304" pitchFamily="18" charset="0"/>
              </a:rPr>
              <a:t>With the introduction of semiconductor switches in the 1950s, step-up dc–dc converters achieved steady performance advancements and their use accelerated through the 1960s when semiconductor switches became commercially available with allied .manufacturing technologies.</a:t>
            </a:r>
            <a:endParaRPr lang="en-IN" sz="1800"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CA224460-CEFC-4855-8D1D-43F0B2101DA5}"/>
              </a:ext>
            </a:extLst>
          </p:cNvPr>
          <p:cNvSpPr>
            <a:spLocks noGrp="1"/>
          </p:cNvSpPr>
          <p:nvPr>
            <p:ph type="dt" sz="half" idx="10"/>
          </p:nvPr>
        </p:nvSpPr>
        <p:spPr/>
        <p:txBody>
          <a:bodyPr/>
          <a:lstStyle/>
          <a:p>
            <a:fld id="{5AC06F48-2DCC-455C-8B25-7C79066C7D1B}" type="datetime3">
              <a:rPr lang="en-US" smtClean="0"/>
              <a:t>12 July 2021</a:t>
            </a:fld>
            <a:endParaRPr lang="en-IN"/>
          </a:p>
        </p:txBody>
      </p:sp>
      <p:sp>
        <p:nvSpPr>
          <p:cNvPr id="3" name="Footer Placeholder 2">
            <a:extLst>
              <a:ext uri="{FF2B5EF4-FFF2-40B4-BE49-F238E27FC236}">
                <a16:creationId xmlns:a16="http://schemas.microsoft.com/office/drawing/2014/main" id="{18686F5F-3870-4EA3-8A29-3547CEA0B283}"/>
              </a:ext>
            </a:extLst>
          </p:cNvPr>
          <p:cNvSpPr>
            <a:spLocks noGrp="1"/>
          </p:cNvSpPr>
          <p:nvPr>
            <p:ph type="ftr" sz="quarter" idx="11"/>
          </p:nvPr>
        </p:nvSpPr>
        <p:spPr/>
        <p:txBody>
          <a:bodyPr/>
          <a:lstStyle/>
          <a:p>
            <a:r>
              <a:rPr lang="en-US" smtClean="0"/>
              <a:t>EEE Dept.  Raghu Engineering College  First Review </a:t>
            </a:r>
            <a:endParaRPr lang="en-IN"/>
          </a:p>
        </p:txBody>
      </p:sp>
      <p:sp>
        <p:nvSpPr>
          <p:cNvPr id="4" name="Slide Number Placeholder 3">
            <a:extLst>
              <a:ext uri="{FF2B5EF4-FFF2-40B4-BE49-F238E27FC236}">
                <a16:creationId xmlns:a16="http://schemas.microsoft.com/office/drawing/2014/main" id="{24A0EE69-8E32-41AE-AF55-C15B409E51E1}"/>
              </a:ext>
            </a:extLst>
          </p:cNvPr>
          <p:cNvSpPr>
            <a:spLocks noGrp="1"/>
          </p:cNvSpPr>
          <p:nvPr>
            <p:ph type="sldNum" sz="quarter" idx="12"/>
          </p:nvPr>
        </p:nvSpPr>
        <p:spPr/>
        <p:txBody>
          <a:bodyPr/>
          <a:lstStyle/>
          <a:p>
            <a:fld id="{54E8D680-2024-4BE5-B657-20ABFEAC7F8D}" type="slidenum">
              <a:rPr lang="en-IN" smtClean="0"/>
              <a:t>5</a:t>
            </a:fld>
            <a:endParaRPr lang="en-IN"/>
          </a:p>
        </p:txBody>
      </p:sp>
    </p:spTree>
    <p:extLst>
      <p:ext uri="{BB962C8B-B14F-4D97-AF65-F5344CB8AC3E}">
        <p14:creationId xmlns:p14="http://schemas.microsoft.com/office/powerpoint/2010/main" val="33212645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close up of a flower&#10;&#10;Description automatically generated with medium confidence">
            <a:extLst>
              <a:ext uri="{FF2B5EF4-FFF2-40B4-BE49-F238E27FC236}">
                <a16:creationId xmlns:a16="http://schemas.microsoft.com/office/drawing/2014/main" id="{871B4C11-BDCE-425A-8C06-E95B984E032F}"/>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133989" y="136524"/>
            <a:ext cx="7921690" cy="4948400"/>
          </a:xfrm>
        </p:spPr>
      </p:pic>
      <p:sp>
        <p:nvSpPr>
          <p:cNvPr id="4" name="Date Placeholder 3">
            <a:extLst>
              <a:ext uri="{FF2B5EF4-FFF2-40B4-BE49-F238E27FC236}">
                <a16:creationId xmlns:a16="http://schemas.microsoft.com/office/drawing/2014/main" id="{BF0E9A31-29E3-4920-B998-14715EDEBDDB}"/>
              </a:ext>
            </a:extLst>
          </p:cNvPr>
          <p:cNvSpPr>
            <a:spLocks noGrp="1"/>
          </p:cNvSpPr>
          <p:nvPr>
            <p:ph type="dt" sz="half" idx="10"/>
          </p:nvPr>
        </p:nvSpPr>
        <p:spPr/>
        <p:txBody>
          <a:bodyPr/>
          <a:lstStyle/>
          <a:p>
            <a:pPr defTabSz="457200"/>
            <a:fld id="{0CD82951-C9B5-4D62-B536-3F0F7020ED46}" type="datetime3">
              <a:rPr lang="en-US" smtClean="0">
                <a:solidFill>
                  <a:prstClr val="black">
                    <a:tint val="75000"/>
                  </a:prstClr>
                </a:solidFill>
                <a:latin typeface="Times New Roman"/>
              </a:rPr>
              <a:t>12 July 2021</a:t>
            </a:fld>
            <a:endParaRPr lang="en-US">
              <a:solidFill>
                <a:prstClr val="black">
                  <a:tint val="75000"/>
                </a:prstClr>
              </a:solidFill>
              <a:latin typeface="Times New Roman"/>
            </a:endParaRPr>
          </a:p>
        </p:txBody>
      </p:sp>
      <p:sp>
        <p:nvSpPr>
          <p:cNvPr id="5" name="Footer Placeholder 4">
            <a:extLst>
              <a:ext uri="{FF2B5EF4-FFF2-40B4-BE49-F238E27FC236}">
                <a16:creationId xmlns:a16="http://schemas.microsoft.com/office/drawing/2014/main" id="{78148B6C-1A17-4EA8-BC5D-65AE0B1DCEB6}"/>
              </a:ext>
            </a:extLst>
          </p:cNvPr>
          <p:cNvSpPr>
            <a:spLocks noGrp="1"/>
          </p:cNvSpPr>
          <p:nvPr>
            <p:ph type="ftr" sz="quarter" idx="11"/>
          </p:nvPr>
        </p:nvSpPr>
        <p:spPr/>
        <p:txBody>
          <a:bodyPr/>
          <a:lstStyle/>
          <a:p>
            <a:pPr defTabSz="457200"/>
            <a:r>
              <a:rPr lang="en-US" smtClean="0">
                <a:solidFill>
                  <a:prstClr val="black">
                    <a:tint val="75000"/>
                  </a:prstClr>
                </a:solidFill>
                <a:latin typeface="Times New Roman"/>
              </a:rPr>
              <a:t>EEE Dept.  Raghu Engineering College  First Review </a:t>
            </a:r>
            <a:endParaRPr lang="en-US">
              <a:solidFill>
                <a:prstClr val="black">
                  <a:tint val="75000"/>
                </a:prstClr>
              </a:solidFill>
              <a:latin typeface="Times New Roman"/>
            </a:endParaRPr>
          </a:p>
        </p:txBody>
      </p:sp>
      <p:sp>
        <p:nvSpPr>
          <p:cNvPr id="6" name="Slide Number Placeholder 5">
            <a:extLst>
              <a:ext uri="{FF2B5EF4-FFF2-40B4-BE49-F238E27FC236}">
                <a16:creationId xmlns:a16="http://schemas.microsoft.com/office/drawing/2014/main" id="{16BF098C-DA33-4848-89C2-A34D7EA6A833}"/>
              </a:ext>
            </a:extLst>
          </p:cNvPr>
          <p:cNvSpPr>
            <a:spLocks noGrp="1"/>
          </p:cNvSpPr>
          <p:nvPr>
            <p:ph type="sldNum" sz="quarter" idx="12"/>
          </p:nvPr>
        </p:nvSpPr>
        <p:spPr/>
        <p:txBody>
          <a:bodyPr/>
          <a:lstStyle/>
          <a:p>
            <a:pPr defTabSz="457200"/>
            <a:fld id="{364467F6-786D-45BE-B25C-700787AE89D9}" type="slidenum">
              <a:rPr lang="en-US">
                <a:solidFill>
                  <a:prstClr val="black">
                    <a:tint val="75000"/>
                  </a:prstClr>
                </a:solidFill>
                <a:latin typeface="Times New Roman"/>
              </a:rPr>
              <a:pPr defTabSz="457200"/>
              <a:t>50</a:t>
            </a:fld>
            <a:endParaRPr lang="en-US">
              <a:solidFill>
                <a:prstClr val="black">
                  <a:tint val="75000"/>
                </a:prstClr>
              </a:solidFill>
              <a:latin typeface="Times New Roman"/>
            </a:endParaRPr>
          </a:p>
        </p:txBody>
      </p:sp>
      <p:sp>
        <p:nvSpPr>
          <p:cNvPr id="10" name="TextBox 9">
            <a:extLst>
              <a:ext uri="{FF2B5EF4-FFF2-40B4-BE49-F238E27FC236}">
                <a16:creationId xmlns:a16="http://schemas.microsoft.com/office/drawing/2014/main" id="{982E2F6A-281D-45A2-AA90-BE2F9DC2D88E}"/>
              </a:ext>
            </a:extLst>
          </p:cNvPr>
          <p:cNvSpPr txBox="1"/>
          <p:nvPr/>
        </p:nvSpPr>
        <p:spPr>
          <a:xfrm>
            <a:off x="2152650" y="5379297"/>
            <a:ext cx="7886700" cy="369332"/>
          </a:xfrm>
          <a:prstGeom prst="rect">
            <a:avLst/>
          </a:prstGeom>
          <a:noFill/>
        </p:spPr>
        <p:txBody>
          <a:bodyPr wrap="square">
            <a:spAutoFit/>
          </a:bodyPr>
          <a:lstStyle/>
          <a:p>
            <a:pPr algn="ctr" defTabSz="457200"/>
            <a:r>
              <a:rPr lang="en-US" b="1" dirty="0">
                <a:solidFill>
                  <a:prstClr val="black"/>
                </a:solidFill>
                <a:latin typeface="Times New Roman"/>
              </a:rPr>
              <a:t>Fig.34. Toroidal Core Inductor  of 0.125 </a:t>
            </a:r>
            <a:r>
              <a:rPr lang="en-US" b="1" dirty="0" err="1">
                <a:solidFill>
                  <a:prstClr val="black"/>
                </a:solidFill>
                <a:latin typeface="Times New Roman"/>
              </a:rPr>
              <a:t>mH</a:t>
            </a:r>
            <a:r>
              <a:rPr lang="en-US" b="1" dirty="0">
                <a:solidFill>
                  <a:prstClr val="black"/>
                </a:solidFill>
                <a:latin typeface="Times New Roman"/>
              </a:rPr>
              <a:t> with 34 turns </a:t>
            </a:r>
          </a:p>
        </p:txBody>
      </p:sp>
    </p:spTree>
    <p:extLst>
      <p:ext uri="{BB962C8B-B14F-4D97-AF65-F5344CB8AC3E}">
        <p14:creationId xmlns:p14="http://schemas.microsoft.com/office/powerpoint/2010/main" val="4897100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3649F-CE39-4122-92AB-BB403ADCF901}"/>
              </a:ext>
            </a:extLst>
          </p:cNvPr>
          <p:cNvSpPr>
            <a:spLocks noGrp="1"/>
          </p:cNvSpPr>
          <p:nvPr>
            <p:ph type="title"/>
          </p:nvPr>
        </p:nvSpPr>
        <p:spPr>
          <a:xfrm>
            <a:off x="1524000" y="136525"/>
            <a:ext cx="9144000" cy="1325563"/>
          </a:xfrm>
        </p:spPr>
        <p:txBody>
          <a:bodyPr/>
          <a:lstStyle/>
          <a:p>
            <a:pPr algn="ctr"/>
            <a:r>
              <a:rPr lang="en-IN" b="1" dirty="0"/>
              <a:t>PV ARRAY</a:t>
            </a:r>
          </a:p>
        </p:txBody>
      </p:sp>
      <p:pic>
        <p:nvPicPr>
          <p:cNvPr id="8" name="Content Placeholder 7">
            <a:extLst>
              <a:ext uri="{FF2B5EF4-FFF2-40B4-BE49-F238E27FC236}">
                <a16:creationId xmlns:a16="http://schemas.microsoft.com/office/drawing/2014/main" id="{99A08050-7DB6-4D7C-9DD4-D6148DC3FB3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688" t="54192" r="77223" b="22883"/>
          <a:stretch/>
        </p:blipFill>
        <p:spPr>
          <a:xfrm>
            <a:off x="4210051" y="1875725"/>
            <a:ext cx="3777673" cy="3457533"/>
          </a:xfrm>
        </p:spPr>
      </p:pic>
      <p:sp>
        <p:nvSpPr>
          <p:cNvPr id="4" name="Date Placeholder 3">
            <a:extLst>
              <a:ext uri="{FF2B5EF4-FFF2-40B4-BE49-F238E27FC236}">
                <a16:creationId xmlns:a16="http://schemas.microsoft.com/office/drawing/2014/main" id="{3A1EFDA5-9865-484C-A3BA-B32D03CA2A4F}"/>
              </a:ext>
            </a:extLst>
          </p:cNvPr>
          <p:cNvSpPr>
            <a:spLocks noGrp="1"/>
          </p:cNvSpPr>
          <p:nvPr>
            <p:ph type="dt" sz="half" idx="10"/>
          </p:nvPr>
        </p:nvSpPr>
        <p:spPr/>
        <p:txBody>
          <a:bodyPr/>
          <a:lstStyle/>
          <a:p>
            <a:pPr defTabSz="457200"/>
            <a:fld id="{F5050B79-0484-4C74-A6F8-7BC4AB4F44AB}" type="datetime3">
              <a:rPr lang="en-US" smtClean="0">
                <a:solidFill>
                  <a:prstClr val="black">
                    <a:tint val="75000"/>
                  </a:prstClr>
                </a:solidFill>
                <a:latin typeface="Times New Roman"/>
              </a:rPr>
              <a:t>12 July 2021</a:t>
            </a:fld>
            <a:endParaRPr lang="en-US">
              <a:solidFill>
                <a:prstClr val="black">
                  <a:tint val="75000"/>
                </a:prstClr>
              </a:solidFill>
              <a:latin typeface="Times New Roman"/>
            </a:endParaRPr>
          </a:p>
        </p:txBody>
      </p:sp>
      <p:sp>
        <p:nvSpPr>
          <p:cNvPr id="5" name="Footer Placeholder 4">
            <a:extLst>
              <a:ext uri="{FF2B5EF4-FFF2-40B4-BE49-F238E27FC236}">
                <a16:creationId xmlns:a16="http://schemas.microsoft.com/office/drawing/2014/main" id="{0F532531-0D4B-4A62-8583-16B12428316E}"/>
              </a:ext>
            </a:extLst>
          </p:cNvPr>
          <p:cNvSpPr>
            <a:spLocks noGrp="1"/>
          </p:cNvSpPr>
          <p:nvPr>
            <p:ph type="ftr" sz="quarter" idx="11"/>
          </p:nvPr>
        </p:nvSpPr>
        <p:spPr/>
        <p:txBody>
          <a:bodyPr/>
          <a:lstStyle/>
          <a:p>
            <a:pPr defTabSz="457200"/>
            <a:r>
              <a:rPr lang="en-US" smtClean="0">
                <a:solidFill>
                  <a:prstClr val="black">
                    <a:tint val="75000"/>
                  </a:prstClr>
                </a:solidFill>
                <a:latin typeface="Times New Roman"/>
              </a:rPr>
              <a:t>EEE Dept.  Raghu Engineering College  First Review </a:t>
            </a:r>
            <a:endParaRPr lang="en-US">
              <a:solidFill>
                <a:prstClr val="black">
                  <a:tint val="75000"/>
                </a:prstClr>
              </a:solidFill>
              <a:latin typeface="Times New Roman"/>
            </a:endParaRPr>
          </a:p>
        </p:txBody>
      </p:sp>
      <p:sp>
        <p:nvSpPr>
          <p:cNvPr id="6" name="Slide Number Placeholder 5">
            <a:extLst>
              <a:ext uri="{FF2B5EF4-FFF2-40B4-BE49-F238E27FC236}">
                <a16:creationId xmlns:a16="http://schemas.microsoft.com/office/drawing/2014/main" id="{D8B0B822-ED79-4577-81A0-9789463AF379}"/>
              </a:ext>
            </a:extLst>
          </p:cNvPr>
          <p:cNvSpPr>
            <a:spLocks noGrp="1"/>
          </p:cNvSpPr>
          <p:nvPr>
            <p:ph type="sldNum" sz="quarter" idx="12"/>
          </p:nvPr>
        </p:nvSpPr>
        <p:spPr/>
        <p:txBody>
          <a:bodyPr/>
          <a:lstStyle/>
          <a:p>
            <a:pPr defTabSz="457200"/>
            <a:fld id="{364467F6-786D-45BE-B25C-700787AE89D9}" type="slidenum">
              <a:rPr lang="en-US">
                <a:solidFill>
                  <a:prstClr val="black">
                    <a:tint val="75000"/>
                  </a:prstClr>
                </a:solidFill>
                <a:latin typeface="Times New Roman"/>
              </a:rPr>
              <a:pPr defTabSz="457200"/>
              <a:t>51</a:t>
            </a:fld>
            <a:endParaRPr lang="en-US">
              <a:solidFill>
                <a:prstClr val="black">
                  <a:tint val="75000"/>
                </a:prstClr>
              </a:solidFill>
              <a:latin typeface="Times New Roman"/>
            </a:endParaRPr>
          </a:p>
        </p:txBody>
      </p:sp>
      <p:sp>
        <p:nvSpPr>
          <p:cNvPr id="9" name="TextBox 8">
            <a:extLst>
              <a:ext uri="{FF2B5EF4-FFF2-40B4-BE49-F238E27FC236}">
                <a16:creationId xmlns:a16="http://schemas.microsoft.com/office/drawing/2014/main" id="{0169B253-56DE-4D4C-B011-48E3D52632A4}"/>
              </a:ext>
            </a:extLst>
          </p:cNvPr>
          <p:cNvSpPr txBox="1"/>
          <p:nvPr/>
        </p:nvSpPr>
        <p:spPr>
          <a:xfrm>
            <a:off x="2152650" y="5475472"/>
            <a:ext cx="7886700" cy="369332"/>
          </a:xfrm>
          <a:prstGeom prst="rect">
            <a:avLst/>
          </a:prstGeom>
          <a:noFill/>
        </p:spPr>
        <p:txBody>
          <a:bodyPr wrap="square">
            <a:spAutoFit/>
          </a:bodyPr>
          <a:lstStyle/>
          <a:p>
            <a:pPr algn="ctr" defTabSz="457200"/>
            <a:r>
              <a:rPr lang="en-US" b="1" dirty="0">
                <a:solidFill>
                  <a:prstClr val="black"/>
                </a:solidFill>
                <a:latin typeface="Times New Roman"/>
              </a:rPr>
              <a:t>Fig.35. Simulink PV array</a:t>
            </a:r>
          </a:p>
        </p:txBody>
      </p:sp>
    </p:spTree>
    <p:extLst>
      <p:ext uri="{BB962C8B-B14F-4D97-AF65-F5344CB8AC3E}">
        <p14:creationId xmlns:p14="http://schemas.microsoft.com/office/powerpoint/2010/main" val="39289276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7"/>
            <a:ext cx="12192000" cy="1325563"/>
          </a:xfrm>
        </p:spPr>
        <p:txBody>
          <a:bodyPr>
            <a:normAutofit/>
          </a:bodyPr>
          <a:lstStyle/>
          <a:p>
            <a:pPr algn="ctr"/>
            <a:r>
              <a:rPr lang="en-US" sz="3600" dirty="0" smtClean="0"/>
              <a:t>PV-IV Characteristics of PV Panel.</a:t>
            </a:r>
            <a:endParaRPr lang="en-IN" sz="3600" dirty="0"/>
          </a:p>
        </p:txBody>
      </p:sp>
      <p:pic>
        <p:nvPicPr>
          <p:cNvPr id="7" name="Content Placeholder 6"/>
          <p:cNvPicPr>
            <a:picLocks noGrp="1" noChangeAspect="1"/>
          </p:cNvPicPr>
          <p:nvPr>
            <p:ph idx="1"/>
          </p:nvPr>
        </p:nvPicPr>
        <p:blipFill rotWithShape="1">
          <a:blip r:embed="rId2">
            <a:extLst>
              <a:ext uri="{28A0092B-C50C-407E-A947-70E740481C1C}">
                <a14:useLocalDpi xmlns:a14="http://schemas.microsoft.com/office/drawing/2010/main" val="0"/>
              </a:ext>
            </a:extLst>
          </a:blip>
          <a:srcRect l="8345" r="6303"/>
          <a:stretch/>
        </p:blipFill>
        <p:spPr>
          <a:xfrm>
            <a:off x="721217" y="1690690"/>
            <a:ext cx="11020592" cy="3988893"/>
          </a:xfrm>
        </p:spPr>
      </p:pic>
      <p:sp>
        <p:nvSpPr>
          <p:cNvPr id="4" name="Date Placeholder 3"/>
          <p:cNvSpPr>
            <a:spLocks noGrp="1"/>
          </p:cNvSpPr>
          <p:nvPr>
            <p:ph type="dt" sz="half" idx="10"/>
          </p:nvPr>
        </p:nvSpPr>
        <p:spPr/>
        <p:txBody>
          <a:bodyPr/>
          <a:lstStyle/>
          <a:p>
            <a:fld id="{94276087-133C-465D-B97B-854DA1BE8416}" type="datetime3">
              <a:rPr lang="en-US" smtClean="0"/>
              <a:t>12 July 2021</a:t>
            </a:fld>
            <a:endParaRPr lang="en-US"/>
          </a:p>
        </p:txBody>
      </p:sp>
      <p:sp>
        <p:nvSpPr>
          <p:cNvPr id="5" name="Footer Placeholder 4"/>
          <p:cNvSpPr>
            <a:spLocks noGrp="1"/>
          </p:cNvSpPr>
          <p:nvPr>
            <p:ph type="ftr" sz="quarter" idx="11"/>
          </p:nvPr>
        </p:nvSpPr>
        <p:spPr/>
        <p:txBody>
          <a:bodyPr/>
          <a:lstStyle/>
          <a:p>
            <a:r>
              <a:rPr lang="en-US" smtClean="0"/>
              <a:t>EEE Dept.  Raghu Engineering College  First Review </a:t>
            </a:r>
            <a:endParaRPr lang="en-US"/>
          </a:p>
        </p:txBody>
      </p:sp>
      <p:sp>
        <p:nvSpPr>
          <p:cNvPr id="6" name="Slide Number Placeholder 5"/>
          <p:cNvSpPr>
            <a:spLocks noGrp="1"/>
          </p:cNvSpPr>
          <p:nvPr>
            <p:ph type="sldNum" sz="quarter" idx="12"/>
          </p:nvPr>
        </p:nvSpPr>
        <p:spPr/>
        <p:txBody>
          <a:bodyPr/>
          <a:lstStyle/>
          <a:p>
            <a:fld id="{364467F6-786D-45BE-B25C-700787AE89D9}" type="slidenum">
              <a:rPr lang="en-US" smtClean="0"/>
              <a:pPr/>
              <a:t>52</a:t>
            </a:fld>
            <a:endParaRPr lang="en-US"/>
          </a:p>
        </p:txBody>
      </p:sp>
    </p:spTree>
    <p:extLst>
      <p:ext uri="{BB962C8B-B14F-4D97-AF65-F5344CB8AC3E}">
        <p14:creationId xmlns:p14="http://schemas.microsoft.com/office/powerpoint/2010/main" val="1910985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9902"/>
            <a:ext cx="12192000" cy="1325563"/>
          </a:xfrm>
        </p:spPr>
        <p:txBody>
          <a:bodyPr>
            <a:normAutofit/>
          </a:bodyPr>
          <a:lstStyle/>
          <a:p>
            <a:pPr algn="ctr"/>
            <a:r>
              <a:rPr lang="en-US" sz="3600" dirty="0" smtClean="0"/>
              <a:t>MATLAB/Simulink Model .</a:t>
            </a:r>
            <a:endParaRPr lang="en-IN" sz="3600" dirty="0"/>
          </a:p>
        </p:txBody>
      </p:sp>
      <p:pic>
        <p:nvPicPr>
          <p:cNvPr id="7" name="Content Placeholder 6"/>
          <p:cNvPicPr>
            <a:picLocks noGrp="1" noChangeAspect="1"/>
          </p:cNvPicPr>
          <p:nvPr>
            <p:ph idx="1"/>
          </p:nvPr>
        </p:nvPicPr>
        <p:blipFill rotWithShape="1">
          <a:blip r:embed="rId2">
            <a:extLst>
              <a:ext uri="{28A0092B-C50C-407E-A947-70E740481C1C}">
                <a14:useLocalDpi xmlns:a14="http://schemas.microsoft.com/office/drawing/2010/main" val="0"/>
              </a:ext>
            </a:extLst>
          </a:blip>
          <a:srcRect l="8011" t="21384" r="9619" b="12318"/>
          <a:stretch/>
        </p:blipFill>
        <p:spPr>
          <a:xfrm>
            <a:off x="643944" y="1545464"/>
            <a:ext cx="10560676" cy="4778972"/>
          </a:xfrm>
        </p:spPr>
      </p:pic>
      <p:sp>
        <p:nvSpPr>
          <p:cNvPr id="4" name="Date Placeholder 3"/>
          <p:cNvSpPr>
            <a:spLocks noGrp="1"/>
          </p:cNvSpPr>
          <p:nvPr>
            <p:ph type="dt" sz="half" idx="10"/>
          </p:nvPr>
        </p:nvSpPr>
        <p:spPr/>
        <p:txBody>
          <a:bodyPr/>
          <a:lstStyle/>
          <a:p>
            <a:fld id="{9DF6159B-961F-45D8-9C27-0F8775E46967}" type="datetime3">
              <a:rPr lang="en-US" smtClean="0"/>
              <a:t>12 July 2021</a:t>
            </a:fld>
            <a:endParaRPr lang="en-US"/>
          </a:p>
        </p:txBody>
      </p:sp>
      <p:sp>
        <p:nvSpPr>
          <p:cNvPr id="5" name="Footer Placeholder 4"/>
          <p:cNvSpPr>
            <a:spLocks noGrp="1"/>
          </p:cNvSpPr>
          <p:nvPr>
            <p:ph type="ftr" sz="quarter" idx="11"/>
          </p:nvPr>
        </p:nvSpPr>
        <p:spPr/>
        <p:txBody>
          <a:bodyPr/>
          <a:lstStyle/>
          <a:p>
            <a:r>
              <a:rPr lang="en-US" smtClean="0"/>
              <a:t>EEE Dept.  Raghu Engineering College  First Review </a:t>
            </a:r>
            <a:endParaRPr lang="en-US"/>
          </a:p>
        </p:txBody>
      </p:sp>
      <p:sp>
        <p:nvSpPr>
          <p:cNvPr id="6" name="Slide Number Placeholder 5"/>
          <p:cNvSpPr>
            <a:spLocks noGrp="1"/>
          </p:cNvSpPr>
          <p:nvPr>
            <p:ph type="sldNum" sz="quarter" idx="12"/>
          </p:nvPr>
        </p:nvSpPr>
        <p:spPr/>
        <p:txBody>
          <a:bodyPr/>
          <a:lstStyle/>
          <a:p>
            <a:fld id="{364467F6-786D-45BE-B25C-700787AE89D9}" type="slidenum">
              <a:rPr lang="en-US" smtClean="0"/>
              <a:pPr/>
              <a:t>53</a:t>
            </a:fld>
            <a:endParaRPr lang="en-US"/>
          </a:p>
        </p:txBody>
      </p:sp>
    </p:spTree>
    <p:extLst>
      <p:ext uri="{BB962C8B-B14F-4D97-AF65-F5344CB8AC3E}">
        <p14:creationId xmlns:p14="http://schemas.microsoft.com/office/powerpoint/2010/main" val="4422616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7"/>
            <a:ext cx="12192000" cy="1325563"/>
          </a:xfrm>
        </p:spPr>
        <p:txBody>
          <a:bodyPr>
            <a:normAutofit/>
          </a:bodyPr>
          <a:lstStyle/>
          <a:p>
            <a:pPr algn="ctr"/>
            <a:r>
              <a:rPr lang="en-US" sz="3600" dirty="0" smtClean="0"/>
              <a:t>Results.</a:t>
            </a:r>
            <a:endParaRPr lang="en-IN" sz="3600"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7372" y="1568049"/>
            <a:ext cx="5026302" cy="2483366"/>
          </a:xfrm>
        </p:spPr>
      </p:pic>
      <p:sp>
        <p:nvSpPr>
          <p:cNvPr id="4" name="Date Placeholder 3"/>
          <p:cNvSpPr>
            <a:spLocks noGrp="1"/>
          </p:cNvSpPr>
          <p:nvPr>
            <p:ph type="dt" sz="half" idx="10"/>
          </p:nvPr>
        </p:nvSpPr>
        <p:spPr/>
        <p:txBody>
          <a:bodyPr/>
          <a:lstStyle/>
          <a:p>
            <a:fld id="{649EEC61-AE87-430A-B22F-BA00FE8AD613}" type="datetime3">
              <a:rPr lang="en-US" smtClean="0"/>
              <a:t>12 July 2021</a:t>
            </a:fld>
            <a:endParaRPr lang="en-US"/>
          </a:p>
        </p:txBody>
      </p:sp>
      <p:sp>
        <p:nvSpPr>
          <p:cNvPr id="5" name="Footer Placeholder 4"/>
          <p:cNvSpPr>
            <a:spLocks noGrp="1"/>
          </p:cNvSpPr>
          <p:nvPr>
            <p:ph type="ftr" sz="quarter" idx="11"/>
          </p:nvPr>
        </p:nvSpPr>
        <p:spPr/>
        <p:txBody>
          <a:bodyPr/>
          <a:lstStyle/>
          <a:p>
            <a:r>
              <a:rPr lang="en-US" smtClean="0"/>
              <a:t>EEE Dept.  Raghu Engineering College  First Review </a:t>
            </a:r>
            <a:endParaRPr lang="en-US"/>
          </a:p>
        </p:txBody>
      </p:sp>
      <p:sp>
        <p:nvSpPr>
          <p:cNvPr id="6" name="Slide Number Placeholder 5"/>
          <p:cNvSpPr>
            <a:spLocks noGrp="1"/>
          </p:cNvSpPr>
          <p:nvPr>
            <p:ph type="sldNum" sz="quarter" idx="12"/>
          </p:nvPr>
        </p:nvSpPr>
        <p:spPr/>
        <p:txBody>
          <a:bodyPr/>
          <a:lstStyle/>
          <a:p>
            <a:fld id="{364467F6-786D-45BE-B25C-700787AE89D9}" type="slidenum">
              <a:rPr lang="en-US" smtClean="0"/>
              <a:pPr/>
              <a:t>54</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2149" y="3152814"/>
            <a:ext cx="5206284" cy="2572290"/>
          </a:xfrm>
          <a:prstGeom prst="rect">
            <a:avLst/>
          </a:prstGeom>
        </p:spPr>
      </p:pic>
      <p:sp>
        <p:nvSpPr>
          <p:cNvPr id="9" name="TextBox 8"/>
          <p:cNvSpPr txBox="1"/>
          <p:nvPr/>
        </p:nvSpPr>
        <p:spPr>
          <a:xfrm>
            <a:off x="2209800" y="4069627"/>
            <a:ext cx="2130380" cy="369332"/>
          </a:xfrm>
          <a:prstGeom prst="rect">
            <a:avLst/>
          </a:prstGeom>
          <a:noFill/>
        </p:spPr>
        <p:txBody>
          <a:bodyPr wrap="square" rtlCol="0">
            <a:spAutoFit/>
          </a:bodyPr>
          <a:lstStyle/>
          <a:p>
            <a:r>
              <a:rPr lang="en-US" dirty="0" smtClean="0"/>
              <a:t>Input Voltage</a:t>
            </a:r>
            <a:endParaRPr lang="en-IN" dirty="0"/>
          </a:p>
        </p:txBody>
      </p:sp>
      <p:sp>
        <p:nvSpPr>
          <p:cNvPr id="10" name="TextBox 9"/>
          <p:cNvSpPr txBox="1"/>
          <p:nvPr/>
        </p:nvSpPr>
        <p:spPr>
          <a:xfrm>
            <a:off x="7778839" y="5950039"/>
            <a:ext cx="1725769" cy="369332"/>
          </a:xfrm>
          <a:prstGeom prst="rect">
            <a:avLst/>
          </a:prstGeom>
          <a:noFill/>
        </p:spPr>
        <p:txBody>
          <a:bodyPr wrap="square" rtlCol="0">
            <a:spAutoFit/>
          </a:bodyPr>
          <a:lstStyle/>
          <a:p>
            <a:r>
              <a:rPr lang="en-US" dirty="0" smtClean="0"/>
              <a:t>Output Voltage</a:t>
            </a:r>
            <a:endParaRPr lang="en-IN" dirty="0"/>
          </a:p>
        </p:txBody>
      </p:sp>
    </p:spTree>
    <p:extLst>
      <p:ext uri="{BB962C8B-B14F-4D97-AF65-F5344CB8AC3E}">
        <p14:creationId xmlns:p14="http://schemas.microsoft.com/office/powerpoint/2010/main" val="29119737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BA3093E-1F02-4184-B5B4-46E00719280F}"/>
              </a:ext>
            </a:extLst>
          </p:cNvPr>
          <p:cNvSpPr>
            <a:spLocks noGrp="1"/>
          </p:cNvSpPr>
          <p:nvPr>
            <p:ph type="title"/>
          </p:nvPr>
        </p:nvSpPr>
        <p:spPr>
          <a:xfrm>
            <a:off x="0" y="365127"/>
            <a:ext cx="12192000" cy="1325563"/>
          </a:xfrm>
        </p:spPr>
        <p:txBody>
          <a:bodyPr/>
          <a:lstStyle/>
          <a:p>
            <a:pPr algn="ctr"/>
            <a:r>
              <a:rPr lang="en-IN" b="1" dirty="0"/>
              <a:t>Scope Of Completion.</a:t>
            </a:r>
          </a:p>
        </p:txBody>
      </p:sp>
      <p:sp>
        <p:nvSpPr>
          <p:cNvPr id="6" name="Content Placeholder 5">
            <a:extLst>
              <a:ext uri="{FF2B5EF4-FFF2-40B4-BE49-F238E27FC236}">
                <a16:creationId xmlns:a16="http://schemas.microsoft.com/office/drawing/2014/main" id="{7F24F663-FCE2-4B49-8F6A-C04981EAB26A}"/>
              </a:ext>
            </a:extLst>
          </p:cNvPr>
          <p:cNvSpPr>
            <a:spLocks noGrp="1"/>
          </p:cNvSpPr>
          <p:nvPr>
            <p:ph idx="1"/>
          </p:nvPr>
        </p:nvSpPr>
        <p:spPr>
          <a:xfrm>
            <a:off x="0" y="1825625"/>
            <a:ext cx="12192000" cy="4351338"/>
          </a:xfrm>
        </p:spPr>
        <p:txBody>
          <a:bodyPr>
            <a:normAutofit/>
          </a:bodyPr>
          <a:lstStyle/>
          <a:p>
            <a:pPr>
              <a:lnSpc>
                <a:spcPct val="200000"/>
              </a:lnSpc>
            </a:pPr>
            <a:r>
              <a:rPr lang="en-US" sz="1800" dirty="0" smtClean="0"/>
              <a:t>Owing to the pandemic we could not complete the hardware model which was proposed earlier, complete Simulink model of the same was designed. </a:t>
            </a:r>
            <a:r>
              <a:rPr lang="en-US" sz="1800" dirty="0" smtClean="0"/>
              <a:t>A few tweaks in the design should give us the desired results.</a:t>
            </a:r>
          </a:p>
          <a:p>
            <a:pPr>
              <a:lnSpc>
                <a:spcPct val="200000"/>
              </a:lnSpc>
            </a:pPr>
            <a:r>
              <a:rPr lang="en-US" sz="1800" dirty="0" smtClean="0"/>
              <a:t>The thesis part of work is under process and will be completed by next review.</a:t>
            </a:r>
            <a:endParaRPr lang="en-IN" sz="1800" dirty="0"/>
          </a:p>
        </p:txBody>
      </p:sp>
      <p:sp>
        <p:nvSpPr>
          <p:cNvPr id="2" name="Date Placeholder 1">
            <a:extLst>
              <a:ext uri="{FF2B5EF4-FFF2-40B4-BE49-F238E27FC236}">
                <a16:creationId xmlns:a16="http://schemas.microsoft.com/office/drawing/2014/main" id="{4D745698-19A0-45CD-A7CF-DDA439DD00F5}"/>
              </a:ext>
            </a:extLst>
          </p:cNvPr>
          <p:cNvSpPr>
            <a:spLocks noGrp="1"/>
          </p:cNvSpPr>
          <p:nvPr>
            <p:ph type="dt" sz="half" idx="10"/>
          </p:nvPr>
        </p:nvSpPr>
        <p:spPr/>
        <p:txBody>
          <a:bodyPr/>
          <a:lstStyle/>
          <a:p>
            <a:fld id="{AA737F21-F0E1-459E-A9FC-CA2F171C1347}" type="datetime3">
              <a:rPr lang="en-US" smtClean="0"/>
              <a:t>12 July 2021</a:t>
            </a:fld>
            <a:endParaRPr lang="en-US"/>
          </a:p>
        </p:txBody>
      </p:sp>
      <p:sp>
        <p:nvSpPr>
          <p:cNvPr id="3" name="Footer Placeholder 2">
            <a:extLst>
              <a:ext uri="{FF2B5EF4-FFF2-40B4-BE49-F238E27FC236}">
                <a16:creationId xmlns:a16="http://schemas.microsoft.com/office/drawing/2014/main" id="{D6FDE040-28C3-4392-BAD4-5CA1434DA9C3}"/>
              </a:ext>
            </a:extLst>
          </p:cNvPr>
          <p:cNvSpPr>
            <a:spLocks noGrp="1"/>
          </p:cNvSpPr>
          <p:nvPr>
            <p:ph type="ftr" sz="quarter" idx="11"/>
          </p:nvPr>
        </p:nvSpPr>
        <p:spPr/>
        <p:txBody>
          <a:bodyPr/>
          <a:lstStyle/>
          <a:p>
            <a:r>
              <a:rPr lang="en-US" smtClean="0"/>
              <a:t>EEE Dept.  Raghu Engineering College  First Review </a:t>
            </a:r>
            <a:endParaRPr lang="en-US"/>
          </a:p>
        </p:txBody>
      </p:sp>
      <p:sp>
        <p:nvSpPr>
          <p:cNvPr id="4" name="Slide Number Placeholder 3">
            <a:extLst>
              <a:ext uri="{FF2B5EF4-FFF2-40B4-BE49-F238E27FC236}">
                <a16:creationId xmlns:a16="http://schemas.microsoft.com/office/drawing/2014/main" id="{D7203A20-A30C-43F5-991E-E968B13EB1DB}"/>
              </a:ext>
            </a:extLst>
          </p:cNvPr>
          <p:cNvSpPr>
            <a:spLocks noGrp="1"/>
          </p:cNvSpPr>
          <p:nvPr>
            <p:ph type="sldNum" sz="quarter" idx="12"/>
          </p:nvPr>
        </p:nvSpPr>
        <p:spPr/>
        <p:txBody>
          <a:bodyPr/>
          <a:lstStyle/>
          <a:p>
            <a:fld id="{364467F6-786D-45BE-B25C-700787AE89D9}" type="slidenum">
              <a:rPr lang="en-US" smtClean="0"/>
              <a:pPr/>
              <a:t>55</a:t>
            </a:fld>
            <a:endParaRPr lang="en-US"/>
          </a:p>
        </p:txBody>
      </p:sp>
    </p:spTree>
    <p:extLst>
      <p:ext uri="{BB962C8B-B14F-4D97-AF65-F5344CB8AC3E}">
        <p14:creationId xmlns:p14="http://schemas.microsoft.com/office/powerpoint/2010/main" val="11241038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F007A57-058A-410F-80D4-D89F1207DCBA}"/>
              </a:ext>
            </a:extLst>
          </p:cNvPr>
          <p:cNvSpPr>
            <a:spLocks noGrp="1"/>
          </p:cNvSpPr>
          <p:nvPr>
            <p:ph type="title"/>
          </p:nvPr>
        </p:nvSpPr>
        <p:spPr>
          <a:xfrm>
            <a:off x="0" y="274638"/>
            <a:ext cx="12192000" cy="1143000"/>
          </a:xfrm>
        </p:spPr>
        <p:txBody>
          <a:bodyPr>
            <a:normAutofit/>
          </a:bodyPr>
          <a:lstStyle/>
          <a:p>
            <a:pPr algn="ctr"/>
            <a:r>
              <a:rPr lang="en-IN" b="1" dirty="0">
                <a:latin typeface="Times New Roman" panose="02020603050405020304" pitchFamily="18" charset="0"/>
                <a:cs typeface="Times New Roman" panose="02020603050405020304" pitchFamily="18" charset="0"/>
              </a:rPr>
              <a:t>References.</a:t>
            </a:r>
          </a:p>
        </p:txBody>
      </p:sp>
      <p:sp>
        <p:nvSpPr>
          <p:cNvPr id="8" name="Content Placeholder 7">
            <a:extLst>
              <a:ext uri="{FF2B5EF4-FFF2-40B4-BE49-F238E27FC236}">
                <a16:creationId xmlns:a16="http://schemas.microsoft.com/office/drawing/2014/main" id="{25E33D4D-3A35-455D-B58E-AAA93AABD66C}"/>
              </a:ext>
            </a:extLst>
          </p:cNvPr>
          <p:cNvSpPr>
            <a:spLocks noGrp="1"/>
          </p:cNvSpPr>
          <p:nvPr>
            <p:ph idx="1"/>
          </p:nvPr>
        </p:nvSpPr>
        <p:spPr>
          <a:xfrm>
            <a:off x="0" y="1600201"/>
            <a:ext cx="12192000" cy="4421087"/>
          </a:xfrm>
        </p:spPr>
        <p:txBody>
          <a:bodyPr>
            <a:normAutofit/>
          </a:bodyPr>
          <a:lstStyle/>
          <a:p>
            <a:pPr marL="342900" indent="-342900" algn="just">
              <a:lnSpc>
                <a:spcPct val="150000"/>
              </a:lnSpc>
              <a:buFont typeface="+mj-lt"/>
              <a:buAutoNum type="arabicPeriod"/>
            </a:pPr>
            <a:r>
              <a:rPr lang="en-IN" sz="1800" dirty="0" err="1">
                <a:latin typeface="Times New Roman" panose="02020603050405020304" pitchFamily="18" charset="0"/>
                <a:ea typeface="Calibri" panose="020F0502020204030204" pitchFamily="34" charset="0"/>
                <a:cs typeface="Times New Roman" panose="02020603050405020304" pitchFamily="18" charset="0"/>
              </a:rPr>
              <a:t>Guanlin</a:t>
            </a:r>
            <a:r>
              <a:rPr lang="en-IN" sz="1800" dirty="0">
                <a:latin typeface="Times New Roman" panose="02020603050405020304" pitchFamily="18" charset="0"/>
                <a:ea typeface="Calibri" panose="020F0502020204030204" pitchFamily="34" charset="0"/>
                <a:cs typeface="Times New Roman" panose="02020603050405020304" pitchFamily="18" charset="0"/>
              </a:rPr>
              <a:t> Li, Xin </a:t>
            </a:r>
            <a:r>
              <a:rPr lang="en-IN" sz="1800" dirty="0" err="1">
                <a:latin typeface="Times New Roman" panose="02020603050405020304" pitchFamily="18" charset="0"/>
                <a:ea typeface="Calibri" panose="020F0502020204030204" pitchFamily="34" charset="0"/>
                <a:cs typeface="Times New Roman" panose="02020603050405020304" pitchFamily="18" charset="0"/>
              </a:rPr>
              <a:t>Jin</a:t>
            </a:r>
            <a:r>
              <a:rPr lang="en-IN" sz="1800" dirty="0">
                <a:latin typeface="Times New Roman" panose="02020603050405020304" pitchFamily="18" charset="0"/>
                <a:ea typeface="Calibri" panose="020F0502020204030204" pitchFamily="34" charset="0"/>
                <a:cs typeface="Times New Roman" panose="02020603050405020304" pitchFamily="18" charset="0"/>
              </a:rPr>
              <a:t>, </a:t>
            </a:r>
            <a:r>
              <a:rPr lang="en-IN" sz="1800" dirty="0" err="1">
                <a:latin typeface="Times New Roman" panose="02020603050405020304" pitchFamily="18" charset="0"/>
                <a:ea typeface="Calibri" panose="020F0502020204030204" pitchFamily="34" charset="0"/>
                <a:cs typeface="Times New Roman" panose="02020603050405020304" pitchFamily="18" charset="0"/>
              </a:rPr>
              <a:t>Xiyou</a:t>
            </a:r>
            <a:r>
              <a:rPr lang="en-IN" sz="1800" dirty="0">
                <a:latin typeface="Times New Roman" panose="02020603050405020304" pitchFamily="18" charset="0"/>
                <a:ea typeface="Calibri" panose="020F0502020204030204" pitchFamily="34" charset="0"/>
                <a:cs typeface="Times New Roman" panose="02020603050405020304" pitchFamily="18" charset="0"/>
              </a:rPr>
              <a:t> Chen, and </a:t>
            </a:r>
            <a:r>
              <a:rPr lang="en-IN" sz="1800" dirty="0" err="1">
                <a:latin typeface="Times New Roman" panose="02020603050405020304" pitchFamily="18" charset="0"/>
                <a:ea typeface="Calibri" panose="020F0502020204030204" pitchFamily="34" charset="0"/>
                <a:cs typeface="Times New Roman" panose="02020603050405020304" pitchFamily="18" charset="0"/>
              </a:rPr>
              <a:t>Xianmin</a:t>
            </a:r>
            <a:r>
              <a:rPr lang="en-IN" sz="1800" dirty="0">
                <a:latin typeface="Times New Roman" panose="02020603050405020304" pitchFamily="18" charset="0"/>
                <a:ea typeface="Calibri" panose="020F0502020204030204" pitchFamily="34" charset="0"/>
                <a:cs typeface="Times New Roman" panose="02020603050405020304" pitchFamily="18" charset="0"/>
              </a:rPr>
              <a:t> Mu, “A Novel Quadratic Boost Converter With Low Inductor Currents” in IEEEJ CPSS.</a:t>
            </a:r>
          </a:p>
          <a:p>
            <a:pPr marL="342900" indent="-342900" algn="just">
              <a:lnSpc>
                <a:spcPct val="150000"/>
              </a:lnSpc>
              <a:buFont typeface="+mj-lt"/>
              <a:buAutoNum type="arabicPeriod"/>
            </a:pPr>
            <a:r>
              <a:rPr lang="en-IN" sz="1800" dirty="0">
                <a:latin typeface="Times New Roman" panose="02020603050405020304" pitchFamily="18" charset="0"/>
                <a:ea typeface="Calibri" panose="020F0502020204030204" pitchFamily="34" charset="0"/>
                <a:cs typeface="Times New Roman" panose="02020603050405020304" pitchFamily="18" charset="0"/>
              </a:rPr>
              <a:t>Yanqi Zheng, </a:t>
            </a:r>
            <a:r>
              <a:rPr lang="en-IN" sz="1800" dirty="0" err="1">
                <a:latin typeface="Times New Roman" panose="02020603050405020304" pitchFamily="18" charset="0"/>
                <a:ea typeface="Calibri" panose="020F0502020204030204" pitchFamily="34" charset="0"/>
                <a:cs typeface="Times New Roman" panose="02020603050405020304" pitchFamily="18" charset="0"/>
              </a:rPr>
              <a:t>Jianping</a:t>
            </a:r>
            <a:r>
              <a:rPr lang="en-IN" sz="1800" dirty="0">
                <a:latin typeface="Times New Roman" panose="02020603050405020304" pitchFamily="18" charset="0"/>
                <a:ea typeface="Calibri" panose="020F0502020204030204" pitchFamily="34" charset="0"/>
                <a:cs typeface="Times New Roman" panose="02020603050405020304" pitchFamily="18" charset="0"/>
              </a:rPr>
              <a:t> Guo, Senior Member, IEEE, and Ka Nang Leung, Senior Member, IEEE, “A Single-Inductor Multiple-Output Buck/Boost DC-DC Converter With Duty-Cycle and Control-Current Predictor.” </a:t>
            </a:r>
          </a:p>
          <a:p>
            <a:pPr marL="342900" indent="-342900" algn="just">
              <a:lnSpc>
                <a:spcPct val="150000"/>
              </a:lnSpc>
              <a:spcAft>
                <a:spcPts val="800"/>
              </a:spcAft>
              <a:buFont typeface="+mj-lt"/>
              <a:buAutoNum type="arabicPeriod"/>
            </a:pPr>
            <a:r>
              <a:rPr lang="en-IN" sz="1800" dirty="0" err="1">
                <a:latin typeface="Times New Roman" panose="02020603050405020304" pitchFamily="18" charset="0"/>
                <a:ea typeface="Calibri" panose="020F0502020204030204" pitchFamily="34" charset="0"/>
                <a:cs typeface="Times New Roman" panose="02020603050405020304" pitchFamily="18" charset="0"/>
              </a:rPr>
              <a:t>Mojtaba</a:t>
            </a:r>
            <a:r>
              <a:rPr lang="en-IN" sz="1800" dirty="0">
                <a:latin typeface="Times New Roman" panose="02020603050405020304" pitchFamily="18" charset="0"/>
                <a:ea typeface="Calibri" panose="020F0502020204030204" pitchFamily="34" charset="0"/>
                <a:cs typeface="Times New Roman" panose="02020603050405020304" pitchFamily="18" charset="0"/>
              </a:rPr>
              <a:t> </a:t>
            </a:r>
            <a:r>
              <a:rPr lang="en-IN" sz="1800" dirty="0" err="1">
                <a:latin typeface="Times New Roman" panose="02020603050405020304" pitchFamily="18" charset="0"/>
                <a:ea typeface="Calibri" panose="020F0502020204030204" pitchFamily="34" charset="0"/>
                <a:cs typeface="Times New Roman" panose="02020603050405020304" pitchFamily="18" charset="0"/>
              </a:rPr>
              <a:t>Forouzesh</a:t>
            </a:r>
            <a:r>
              <a:rPr lang="en-IN" sz="1800" dirty="0">
                <a:latin typeface="Times New Roman" panose="02020603050405020304" pitchFamily="18" charset="0"/>
                <a:ea typeface="Calibri" panose="020F0502020204030204" pitchFamily="34" charset="0"/>
                <a:cs typeface="Times New Roman" panose="02020603050405020304" pitchFamily="18" charset="0"/>
              </a:rPr>
              <a:t>, Student Member, IEEE, Yam P. </a:t>
            </a:r>
            <a:r>
              <a:rPr lang="en-IN" sz="1800" dirty="0" err="1">
                <a:latin typeface="Times New Roman" panose="02020603050405020304" pitchFamily="18" charset="0"/>
                <a:ea typeface="Calibri" panose="020F0502020204030204" pitchFamily="34" charset="0"/>
                <a:cs typeface="Times New Roman" panose="02020603050405020304" pitchFamily="18" charset="0"/>
              </a:rPr>
              <a:t>Siwakoti</a:t>
            </a:r>
            <a:r>
              <a:rPr lang="en-IN" sz="1800" dirty="0">
                <a:latin typeface="Times New Roman" panose="02020603050405020304" pitchFamily="18" charset="0"/>
                <a:ea typeface="Calibri" panose="020F0502020204030204" pitchFamily="34" charset="0"/>
                <a:cs typeface="Times New Roman" panose="02020603050405020304" pitchFamily="18" charset="0"/>
              </a:rPr>
              <a:t>, Member, IEEE, Saman A. </a:t>
            </a:r>
            <a:r>
              <a:rPr lang="en-IN" sz="1800" dirty="0" err="1">
                <a:latin typeface="Times New Roman" panose="02020603050405020304" pitchFamily="18" charset="0"/>
                <a:ea typeface="Calibri" panose="020F0502020204030204" pitchFamily="34" charset="0"/>
                <a:cs typeface="Times New Roman" panose="02020603050405020304" pitchFamily="18" charset="0"/>
              </a:rPr>
              <a:t>Gorji</a:t>
            </a:r>
            <a:r>
              <a:rPr lang="en-IN" sz="1800" dirty="0">
                <a:latin typeface="Times New Roman" panose="02020603050405020304" pitchFamily="18" charset="0"/>
                <a:ea typeface="Calibri" panose="020F0502020204030204" pitchFamily="34" charset="0"/>
                <a:cs typeface="Times New Roman" panose="02020603050405020304" pitchFamily="18" charset="0"/>
              </a:rPr>
              <a:t>, Student Member, IEEE, </a:t>
            </a:r>
            <a:r>
              <a:rPr lang="en-IN" sz="1800" dirty="0" err="1">
                <a:latin typeface="Times New Roman" panose="02020603050405020304" pitchFamily="18" charset="0"/>
                <a:ea typeface="Calibri" panose="020F0502020204030204" pitchFamily="34" charset="0"/>
                <a:cs typeface="Times New Roman" panose="02020603050405020304" pitchFamily="18" charset="0"/>
              </a:rPr>
              <a:t>Frede</a:t>
            </a:r>
            <a:r>
              <a:rPr lang="en-IN" sz="1800" dirty="0">
                <a:latin typeface="Times New Roman" panose="02020603050405020304" pitchFamily="18" charset="0"/>
                <a:ea typeface="Calibri" panose="020F0502020204030204" pitchFamily="34" charset="0"/>
                <a:cs typeface="Times New Roman" panose="02020603050405020304" pitchFamily="18" charset="0"/>
              </a:rPr>
              <a:t> </a:t>
            </a:r>
            <a:r>
              <a:rPr lang="en-IN" sz="1800" dirty="0" err="1">
                <a:latin typeface="Times New Roman" panose="02020603050405020304" pitchFamily="18" charset="0"/>
                <a:ea typeface="Calibri" panose="020F0502020204030204" pitchFamily="34" charset="0"/>
                <a:cs typeface="Times New Roman" panose="02020603050405020304" pitchFamily="18" charset="0"/>
              </a:rPr>
              <a:t>Blaabjerg</a:t>
            </a:r>
            <a:r>
              <a:rPr lang="en-IN" sz="1800" dirty="0">
                <a:latin typeface="Times New Roman" panose="02020603050405020304" pitchFamily="18" charset="0"/>
                <a:ea typeface="Calibri" panose="020F0502020204030204" pitchFamily="34" charset="0"/>
                <a:cs typeface="Times New Roman" panose="02020603050405020304" pitchFamily="18" charset="0"/>
              </a:rPr>
              <a:t>, Fellow, IEEE, and Brad Lehman, Senior Member, IEEE, “Step-Up DC–DC Converters: A Comprehensive Review of Voltage-Boosting Techniques, Topologies, and Applications.”</a:t>
            </a:r>
          </a:p>
          <a:p>
            <a:pPr marL="514350" indent="-514350">
              <a:buFont typeface="+mj-lt"/>
              <a:buAutoNum type="arabicPeriod"/>
            </a:pPr>
            <a:endParaRPr lang="en-IN" sz="1800" dirty="0"/>
          </a:p>
        </p:txBody>
      </p:sp>
      <p:sp>
        <p:nvSpPr>
          <p:cNvPr id="3" name="Date Placeholder 2">
            <a:extLst>
              <a:ext uri="{FF2B5EF4-FFF2-40B4-BE49-F238E27FC236}">
                <a16:creationId xmlns:a16="http://schemas.microsoft.com/office/drawing/2014/main" id="{112F203F-E300-49E7-97CF-2D5EB41E48C8}"/>
              </a:ext>
            </a:extLst>
          </p:cNvPr>
          <p:cNvSpPr>
            <a:spLocks noGrp="1"/>
          </p:cNvSpPr>
          <p:nvPr>
            <p:ph type="dt" sz="half" idx="10"/>
          </p:nvPr>
        </p:nvSpPr>
        <p:spPr/>
        <p:txBody>
          <a:bodyPr/>
          <a:lstStyle/>
          <a:p>
            <a:fld id="{85DCF462-8E8F-4EA1-AAEA-127788B630A6}" type="datetime3">
              <a:rPr lang="en-US" smtClean="0"/>
              <a:t>12 July 2021</a:t>
            </a:fld>
            <a:endParaRPr lang="en-IN"/>
          </a:p>
        </p:txBody>
      </p:sp>
      <p:sp>
        <p:nvSpPr>
          <p:cNvPr id="5" name="Footer Placeholder 4">
            <a:extLst>
              <a:ext uri="{FF2B5EF4-FFF2-40B4-BE49-F238E27FC236}">
                <a16:creationId xmlns:a16="http://schemas.microsoft.com/office/drawing/2014/main" id="{19251B7F-739C-492F-ABF9-B3E92FE1CFD5}"/>
              </a:ext>
            </a:extLst>
          </p:cNvPr>
          <p:cNvSpPr>
            <a:spLocks noGrp="1"/>
          </p:cNvSpPr>
          <p:nvPr>
            <p:ph type="ftr" sz="quarter" idx="11"/>
          </p:nvPr>
        </p:nvSpPr>
        <p:spPr/>
        <p:txBody>
          <a:bodyPr/>
          <a:lstStyle/>
          <a:p>
            <a:r>
              <a:rPr lang="en-US" smtClean="0"/>
              <a:t>EEE Dept.  Raghu Engineering College  First Review </a:t>
            </a:r>
            <a:endParaRPr lang="en-IN"/>
          </a:p>
        </p:txBody>
      </p:sp>
      <p:sp>
        <p:nvSpPr>
          <p:cNvPr id="6" name="Slide Number Placeholder 5">
            <a:extLst>
              <a:ext uri="{FF2B5EF4-FFF2-40B4-BE49-F238E27FC236}">
                <a16:creationId xmlns:a16="http://schemas.microsoft.com/office/drawing/2014/main" id="{CF3EBCA2-AC8F-4380-B917-4431B48C632D}"/>
              </a:ext>
            </a:extLst>
          </p:cNvPr>
          <p:cNvSpPr>
            <a:spLocks noGrp="1"/>
          </p:cNvSpPr>
          <p:nvPr>
            <p:ph type="sldNum" sz="quarter" idx="12"/>
          </p:nvPr>
        </p:nvSpPr>
        <p:spPr/>
        <p:txBody>
          <a:bodyPr/>
          <a:lstStyle/>
          <a:p>
            <a:fld id="{0BF25E28-3762-436F-937E-9C15C9BCF1EB}" type="slidenum">
              <a:rPr lang="en-IN" smtClean="0"/>
              <a:t>56</a:t>
            </a:fld>
            <a:endParaRPr lang="en-IN"/>
          </a:p>
        </p:txBody>
      </p:sp>
    </p:spTree>
    <p:extLst>
      <p:ext uri="{BB962C8B-B14F-4D97-AF65-F5344CB8AC3E}">
        <p14:creationId xmlns:p14="http://schemas.microsoft.com/office/powerpoint/2010/main" val="11408372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846D30D-45A4-4D52-9BCC-B3419483F8E1}"/>
              </a:ext>
            </a:extLst>
          </p:cNvPr>
          <p:cNvSpPr>
            <a:spLocks noGrp="1"/>
          </p:cNvSpPr>
          <p:nvPr>
            <p:ph type="title"/>
          </p:nvPr>
        </p:nvSpPr>
        <p:spPr/>
        <p:txBody>
          <a:bodyPr/>
          <a:lstStyle/>
          <a:p>
            <a:pPr algn="r"/>
            <a:r>
              <a:rPr lang="en-IN" dirty="0"/>
              <a:t>THANK YOU..</a:t>
            </a:r>
          </a:p>
        </p:txBody>
      </p:sp>
      <p:sp>
        <p:nvSpPr>
          <p:cNvPr id="4" name="Date Placeholder 3">
            <a:extLst>
              <a:ext uri="{FF2B5EF4-FFF2-40B4-BE49-F238E27FC236}">
                <a16:creationId xmlns:a16="http://schemas.microsoft.com/office/drawing/2014/main" id="{4DD86E03-140C-4A0B-97AC-EFB47EBC7411}"/>
              </a:ext>
            </a:extLst>
          </p:cNvPr>
          <p:cNvSpPr>
            <a:spLocks noGrp="1"/>
          </p:cNvSpPr>
          <p:nvPr>
            <p:ph type="dt" sz="half" idx="10"/>
          </p:nvPr>
        </p:nvSpPr>
        <p:spPr/>
        <p:txBody>
          <a:bodyPr/>
          <a:lstStyle/>
          <a:p>
            <a:fld id="{2E602F27-478B-4707-8FC2-A54CB2C17951}" type="datetime3">
              <a:rPr lang="en-US" smtClean="0"/>
              <a:t>12 July 2021</a:t>
            </a:fld>
            <a:endParaRPr lang="en-US"/>
          </a:p>
        </p:txBody>
      </p:sp>
      <p:sp>
        <p:nvSpPr>
          <p:cNvPr id="5" name="Footer Placeholder 4">
            <a:extLst>
              <a:ext uri="{FF2B5EF4-FFF2-40B4-BE49-F238E27FC236}">
                <a16:creationId xmlns:a16="http://schemas.microsoft.com/office/drawing/2014/main" id="{39A2935B-9E96-4F7E-A649-02D829F57A3F}"/>
              </a:ext>
            </a:extLst>
          </p:cNvPr>
          <p:cNvSpPr>
            <a:spLocks noGrp="1"/>
          </p:cNvSpPr>
          <p:nvPr>
            <p:ph type="ftr" sz="quarter" idx="11"/>
          </p:nvPr>
        </p:nvSpPr>
        <p:spPr/>
        <p:txBody>
          <a:bodyPr/>
          <a:lstStyle/>
          <a:p>
            <a:r>
              <a:rPr lang="en-US" smtClean="0"/>
              <a:t>EEE Dept.  Raghu Engineering College  First Review </a:t>
            </a:r>
            <a:endParaRPr lang="en-US"/>
          </a:p>
        </p:txBody>
      </p:sp>
      <p:sp>
        <p:nvSpPr>
          <p:cNvPr id="6" name="Slide Number Placeholder 5">
            <a:extLst>
              <a:ext uri="{FF2B5EF4-FFF2-40B4-BE49-F238E27FC236}">
                <a16:creationId xmlns:a16="http://schemas.microsoft.com/office/drawing/2014/main" id="{E8BD3044-D6C9-4FB5-A609-5BE1628A8F5F}"/>
              </a:ext>
            </a:extLst>
          </p:cNvPr>
          <p:cNvSpPr>
            <a:spLocks noGrp="1"/>
          </p:cNvSpPr>
          <p:nvPr>
            <p:ph type="sldNum" sz="quarter" idx="12"/>
          </p:nvPr>
        </p:nvSpPr>
        <p:spPr/>
        <p:txBody>
          <a:bodyPr/>
          <a:lstStyle/>
          <a:p>
            <a:fld id="{364467F6-786D-45BE-B25C-700787AE89D9}" type="slidenum">
              <a:rPr lang="en-US" smtClean="0"/>
              <a:pPr/>
              <a:t>57</a:t>
            </a:fld>
            <a:endParaRPr lang="en-US"/>
          </a:p>
        </p:txBody>
      </p:sp>
    </p:spTree>
    <p:extLst>
      <p:ext uri="{BB962C8B-B14F-4D97-AF65-F5344CB8AC3E}">
        <p14:creationId xmlns:p14="http://schemas.microsoft.com/office/powerpoint/2010/main" val="2978182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6481161-03E3-4FA5-BFD3-3B234ED817E1}"/>
              </a:ext>
            </a:extLst>
          </p:cNvPr>
          <p:cNvSpPr>
            <a:spLocks noGrp="1"/>
          </p:cNvSpPr>
          <p:nvPr>
            <p:ph type="title"/>
          </p:nvPr>
        </p:nvSpPr>
        <p:spPr>
          <a:xfrm>
            <a:off x="0" y="274638"/>
            <a:ext cx="12192000" cy="1143000"/>
          </a:xfrm>
        </p:spPr>
        <p:txBody>
          <a:bodyPr/>
          <a:lstStyle/>
          <a:p>
            <a:pPr algn="ctr"/>
            <a:r>
              <a:rPr lang="en-IN" b="1" dirty="0">
                <a:latin typeface="Times New Roman" panose="02020603050405020304" pitchFamily="18" charset="0"/>
                <a:cs typeface="Times New Roman" panose="02020603050405020304" pitchFamily="18" charset="0"/>
              </a:rPr>
              <a:t>Contd.</a:t>
            </a:r>
          </a:p>
        </p:txBody>
      </p:sp>
      <p:sp>
        <p:nvSpPr>
          <p:cNvPr id="7" name="Content Placeholder 6">
            <a:extLst>
              <a:ext uri="{FF2B5EF4-FFF2-40B4-BE49-F238E27FC236}">
                <a16:creationId xmlns:a16="http://schemas.microsoft.com/office/drawing/2014/main" id="{F4E5CD8E-5D49-4D8D-8C2E-BCE25CD21929}"/>
              </a:ext>
            </a:extLst>
          </p:cNvPr>
          <p:cNvSpPr>
            <a:spLocks noGrp="1"/>
          </p:cNvSpPr>
          <p:nvPr>
            <p:ph idx="1"/>
          </p:nvPr>
        </p:nvSpPr>
        <p:spPr>
          <a:xfrm>
            <a:off x="0" y="1600201"/>
            <a:ext cx="12192000" cy="4756149"/>
          </a:xfrm>
        </p:spPr>
        <p:txBody>
          <a:bodyPr>
            <a:normAutofit/>
          </a:bodyPr>
          <a:lstStyle/>
          <a:p>
            <a:pPr algn="just">
              <a:lnSpc>
                <a:spcPct val="200000"/>
              </a:lnSpc>
            </a:pPr>
            <a:r>
              <a:rPr lang="en-IN" sz="1800" dirty="0">
                <a:latin typeface="Times New Roman" panose="02020603050405020304" pitchFamily="18" charset="0"/>
                <a:ea typeface="Calibri" panose="020F0502020204030204" pitchFamily="34" charset="0"/>
                <a:cs typeface="Times New Roman" panose="02020603050405020304" pitchFamily="18" charset="0"/>
              </a:rPr>
              <a:t>A PWM boost converter is a fundamental dc–dc voltage step-up circuit with several features that make it suitable for various applications in products ranging from low-power portable devices to high-power stationary applications.</a:t>
            </a:r>
          </a:p>
          <a:p>
            <a:pPr algn="just">
              <a:lnSpc>
                <a:spcPct val="200000"/>
              </a:lnSpc>
            </a:pPr>
            <a:r>
              <a:rPr lang="en-IN" sz="1800" dirty="0">
                <a:latin typeface="Times New Roman" panose="02020603050405020304" pitchFamily="18" charset="0"/>
                <a:ea typeface="Calibri" panose="020F0502020204030204" pitchFamily="34" charset="0"/>
                <a:cs typeface="Times New Roman" panose="02020603050405020304" pitchFamily="18" charset="0"/>
              </a:rPr>
              <a:t>SINGLE-INDUCTOR multiple-output (SIMO) dc-dc converter provides a compact and low-cost solution for mobile electronic applications that require multiple independent voltage supplies. It reduces the number of off-chip inductors effectively and provides the required independent supply voltages.</a:t>
            </a:r>
          </a:p>
          <a:p>
            <a:pPr algn="just"/>
            <a:endParaRPr lang="en-IN" sz="1800" dirty="0"/>
          </a:p>
        </p:txBody>
      </p:sp>
      <p:sp>
        <p:nvSpPr>
          <p:cNvPr id="2" name="Date Placeholder 1">
            <a:extLst>
              <a:ext uri="{FF2B5EF4-FFF2-40B4-BE49-F238E27FC236}">
                <a16:creationId xmlns:a16="http://schemas.microsoft.com/office/drawing/2014/main" id="{659101CA-8976-4696-AB2F-FA83B97CD42C}"/>
              </a:ext>
            </a:extLst>
          </p:cNvPr>
          <p:cNvSpPr>
            <a:spLocks noGrp="1"/>
          </p:cNvSpPr>
          <p:nvPr>
            <p:ph type="dt" sz="half" idx="10"/>
          </p:nvPr>
        </p:nvSpPr>
        <p:spPr/>
        <p:txBody>
          <a:bodyPr/>
          <a:lstStyle/>
          <a:p>
            <a:fld id="{097605BB-D599-4E09-ADCB-B394FBB3E2D8}" type="datetime3">
              <a:rPr lang="en-US" smtClean="0"/>
              <a:t>12 July 2021</a:t>
            </a:fld>
            <a:endParaRPr lang="en-IN"/>
          </a:p>
        </p:txBody>
      </p:sp>
      <p:sp>
        <p:nvSpPr>
          <p:cNvPr id="3" name="Footer Placeholder 2">
            <a:extLst>
              <a:ext uri="{FF2B5EF4-FFF2-40B4-BE49-F238E27FC236}">
                <a16:creationId xmlns:a16="http://schemas.microsoft.com/office/drawing/2014/main" id="{38C169F2-970C-4A8E-9090-4A5958C8D5C6}"/>
              </a:ext>
            </a:extLst>
          </p:cNvPr>
          <p:cNvSpPr>
            <a:spLocks noGrp="1"/>
          </p:cNvSpPr>
          <p:nvPr>
            <p:ph type="ftr" sz="quarter" idx="11"/>
          </p:nvPr>
        </p:nvSpPr>
        <p:spPr/>
        <p:txBody>
          <a:bodyPr/>
          <a:lstStyle/>
          <a:p>
            <a:r>
              <a:rPr lang="en-US" smtClean="0"/>
              <a:t>EEE Dept.  Raghu Engineering College  First Review </a:t>
            </a:r>
            <a:endParaRPr lang="en-IN"/>
          </a:p>
        </p:txBody>
      </p:sp>
      <p:sp>
        <p:nvSpPr>
          <p:cNvPr id="4" name="Slide Number Placeholder 3">
            <a:extLst>
              <a:ext uri="{FF2B5EF4-FFF2-40B4-BE49-F238E27FC236}">
                <a16:creationId xmlns:a16="http://schemas.microsoft.com/office/drawing/2014/main" id="{4E99DD4D-6783-4E35-91D8-3C6A8052FA95}"/>
              </a:ext>
            </a:extLst>
          </p:cNvPr>
          <p:cNvSpPr>
            <a:spLocks noGrp="1"/>
          </p:cNvSpPr>
          <p:nvPr>
            <p:ph type="sldNum" sz="quarter" idx="12"/>
          </p:nvPr>
        </p:nvSpPr>
        <p:spPr/>
        <p:txBody>
          <a:bodyPr/>
          <a:lstStyle/>
          <a:p>
            <a:fld id="{54E8D680-2024-4BE5-B657-20ABFEAC7F8D}" type="slidenum">
              <a:rPr lang="en-IN" smtClean="0"/>
              <a:t>6</a:t>
            </a:fld>
            <a:endParaRPr lang="en-IN"/>
          </a:p>
        </p:txBody>
      </p:sp>
    </p:spTree>
    <p:extLst>
      <p:ext uri="{BB962C8B-B14F-4D97-AF65-F5344CB8AC3E}">
        <p14:creationId xmlns:p14="http://schemas.microsoft.com/office/powerpoint/2010/main" val="332566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2DEB6-BBA8-41A9-93D6-6672A2C4C7EA}"/>
              </a:ext>
            </a:extLst>
          </p:cNvPr>
          <p:cNvSpPr>
            <a:spLocks noGrp="1"/>
          </p:cNvSpPr>
          <p:nvPr>
            <p:ph type="title"/>
          </p:nvPr>
        </p:nvSpPr>
        <p:spPr>
          <a:xfrm>
            <a:off x="0" y="69872"/>
            <a:ext cx="12192000" cy="1089228"/>
          </a:xfrm>
        </p:spPr>
        <p:txBody>
          <a:bodyPr/>
          <a:lstStyle/>
          <a:p>
            <a:pPr algn="ctr"/>
            <a:r>
              <a:rPr lang="en-IN" b="1" dirty="0">
                <a:latin typeface="Times New Roman" panose="02020603050405020304" pitchFamily="18" charset="0"/>
                <a:cs typeface="Times New Roman" panose="02020603050405020304" pitchFamily="18" charset="0"/>
              </a:rPr>
              <a:t>Hypothesis.</a:t>
            </a:r>
          </a:p>
        </p:txBody>
      </p:sp>
      <p:sp>
        <p:nvSpPr>
          <p:cNvPr id="4" name="Date Placeholder 3">
            <a:extLst>
              <a:ext uri="{FF2B5EF4-FFF2-40B4-BE49-F238E27FC236}">
                <a16:creationId xmlns:a16="http://schemas.microsoft.com/office/drawing/2014/main" id="{CAE7D9D8-72AA-474E-BC84-6898F853E945}"/>
              </a:ext>
            </a:extLst>
          </p:cNvPr>
          <p:cNvSpPr>
            <a:spLocks noGrp="1"/>
          </p:cNvSpPr>
          <p:nvPr>
            <p:ph type="dt" sz="half" idx="10"/>
          </p:nvPr>
        </p:nvSpPr>
        <p:spPr/>
        <p:txBody>
          <a:bodyPr/>
          <a:lstStyle/>
          <a:p>
            <a:fld id="{6D9D6286-1553-47F1-B084-CAF13C8A8DA4}" type="datetime3">
              <a:rPr lang="en-US" smtClean="0"/>
              <a:t>12 July 2021</a:t>
            </a:fld>
            <a:endParaRPr lang="en-IN"/>
          </a:p>
        </p:txBody>
      </p:sp>
      <p:sp>
        <p:nvSpPr>
          <p:cNvPr id="5" name="Footer Placeholder 4">
            <a:extLst>
              <a:ext uri="{FF2B5EF4-FFF2-40B4-BE49-F238E27FC236}">
                <a16:creationId xmlns:a16="http://schemas.microsoft.com/office/drawing/2014/main" id="{DB2244F1-1374-46EC-9C12-CA748A924FC7}"/>
              </a:ext>
            </a:extLst>
          </p:cNvPr>
          <p:cNvSpPr>
            <a:spLocks noGrp="1"/>
          </p:cNvSpPr>
          <p:nvPr>
            <p:ph type="ftr" sz="quarter" idx="11"/>
          </p:nvPr>
        </p:nvSpPr>
        <p:spPr/>
        <p:txBody>
          <a:bodyPr/>
          <a:lstStyle/>
          <a:p>
            <a:r>
              <a:rPr lang="en-US" smtClean="0"/>
              <a:t>EEE Dept.  Raghu Engineering College  First Review </a:t>
            </a:r>
            <a:endParaRPr lang="en-IN"/>
          </a:p>
        </p:txBody>
      </p:sp>
      <p:sp>
        <p:nvSpPr>
          <p:cNvPr id="6" name="Slide Number Placeholder 5">
            <a:extLst>
              <a:ext uri="{FF2B5EF4-FFF2-40B4-BE49-F238E27FC236}">
                <a16:creationId xmlns:a16="http://schemas.microsoft.com/office/drawing/2014/main" id="{12C09E85-18F1-4230-8C2E-B9A12CE51FEB}"/>
              </a:ext>
            </a:extLst>
          </p:cNvPr>
          <p:cNvSpPr>
            <a:spLocks noGrp="1"/>
          </p:cNvSpPr>
          <p:nvPr>
            <p:ph type="sldNum" sz="quarter" idx="12"/>
          </p:nvPr>
        </p:nvSpPr>
        <p:spPr/>
        <p:txBody>
          <a:bodyPr/>
          <a:lstStyle/>
          <a:p>
            <a:fld id="{54E8D680-2024-4BE5-B657-20ABFEAC7F8D}" type="slidenum">
              <a:rPr lang="en-IN" smtClean="0"/>
              <a:t>7</a:t>
            </a:fld>
            <a:endParaRPr lang="en-IN"/>
          </a:p>
        </p:txBody>
      </p:sp>
      <p:sp>
        <p:nvSpPr>
          <p:cNvPr id="7" name="Rectangle 6">
            <a:extLst>
              <a:ext uri="{FF2B5EF4-FFF2-40B4-BE49-F238E27FC236}">
                <a16:creationId xmlns:a16="http://schemas.microsoft.com/office/drawing/2014/main" id="{DCE0D632-F0FA-409F-BB0C-0545693EB4AF}"/>
              </a:ext>
            </a:extLst>
          </p:cNvPr>
          <p:cNvSpPr/>
          <p:nvPr/>
        </p:nvSpPr>
        <p:spPr>
          <a:xfrm>
            <a:off x="965914" y="1159101"/>
            <a:ext cx="10251585" cy="59242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0" lang="en-US" sz="1800" b="0" i="0" u="none" strike="noStrike" kern="1200" cap="none" spc="0" normalizeH="0" baseline="0" noProof="0" dirty="0">
                <a:ln>
                  <a:noFill/>
                </a:ln>
                <a:solidFill>
                  <a:prstClr val="black"/>
                </a:solidFill>
                <a:effectLst/>
                <a:uLnTx/>
                <a:uFillTx/>
                <a:latin typeface="Times New Roman"/>
                <a:ea typeface="+mn-ea"/>
                <a:cs typeface="+mn-cs"/>
              </a:rPr>
              <a:t>Study of DC-DC boost converters.</a:t>
            </a:r>
          </a:p>
          <a:p>
            <a:pPr algn="ctr"/>
            <a:endParaRPr lang="en-IN" dirty="0">
              <a:latin typeface="Times New Roman" panose="02020603050405020304" pitchFamily="18" charset="0"/>
              <a:cs typeface="Times New Roman" panose="02020603050405020304" pitchFamily="18" charset="0"/>
            </a:endParaRPr>
          </a:p>
        </p:txBody>
      </p:sp>
      <p:cxnSp>
        <p:nvCxnSpPr>
          <p:cNvPr id="9" name="Straight Arrow Connector 8">
            <a:extLst>
              <a:ext uri="{FF2B5EF4-FFF2-40B4-BE49-F238E27FC236}">
                <a16:creationId xmlns:a16="http://schemas.microsoft.com/office/drawing/2014/main" id="{C110AE6B-FC12-4555-805C-A6572A620A99}"/>
              </a:ext>
            </a:extLst>
          </p:cNvPr>
          <p:cNvCxnSpPr>
            <a:cxnSpLocks/>
            <a:stCxn id="7" idx="2"/>
          </p:cNvCxnSpPr>
          <p:nvPr/>
        </p:nvCxnSpPr>
        <p:spPr>
          <a:xfrm>
            <a:off x="6091707" y="1751527"/>
            <a:ext cx="4294" cy="4250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7968FFB1-3321-46B7-A6F4-68C2462B0742}"/>
              </a:ext>
            </a:extLst>
          </p:cNvPr>
          <p:cNvSpPr/>
          <p:nvPr/>
        </p:nvSpPr>
        <p:spPr>
          <a:xfrm>
            <a:off x="965914" y="2009108"/>
            <a:ext cx="10247291" cy="59242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0" lang="en-US" sz="1800" b="0" i="0" u="none" strike="noStrike" kern="1200" cap="none" spc="0" normalizeH="0" baseline="0" noProof="0" dirty="0">
                <a:ln>
                  <a:noFill/>
                </a:ln>
                <a:solidFill>
                  <a:prstClr val="black"/>
                </a:solidFill>
                <a:effectLst/>
                <a:uLnTx/>
                <a:uFillTx/>
                <a:latin typeface="Times New Roman"/>
                <a:ea typeface="+mn-ea"/>
                <a:cs typeface="+mn-cs"/>
              </a:rPr>
              <a:t>To design a MOSFET driver circuit for DC-DC Boost converter.</a:t>
            </a:r>
          </a:p>
          <a:p>
            <a:pPr algn="ctr"/>
            <a:endParaRPr lang="en-IN" dirty="0"/>
          </a:p>
        </p:txBody>
      </p:sp>
      <p:sp>
        <p:nvSpPr>
          <p:cNvPr id="11" name="Rectangle 10">
            <a:extLst>
              <a:ext uri="{FF2B5EF4-FFF2-40B4-BE49-F238E27FC236}">
                <a16:creationId xmlns:a16="http://schemas.microsoft.com/office/drawing/2014/main" id="{CCCFACFF-AB3D-44F3-B27D-E70AA4E85075}"/>
              </a:ext>
            </a:extLst>
          </p:cNvPr>
          <p:cNvSpPr/>
          <p:nvPr/>
        </p:nvSpPr>
        <p:spPr>
          <a:xfrm>
            <a:off x="965914" y="3065172"/>
            <a:ext cx="10247291" cy="59242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R="0" lvl="0" algn="ctr" defTabSz="914400" rtl="0" eaLnBrk="1" fontAlgn="auto" latinLnBrk="0" hangingPunct="1">
              <a:lnSpc>
                <a:spcPct val="200000"/>
              </a:lnSpc>
              <a:spcBef>
                <a:spcPts val="1000"/>
              </a:spcBef>
              <a:spcAft>
                <a:spcPts val="0"/>
              </a:spcAft>
              <a:buClrTx/>
              <a:buSzTx/>
              <a:tabLst/>
              <a:defRPr/>
            </a:pPr>
            <a:r>
              <a:rPr kumimoji="0" lang="en-US" sz="1800" b="0" i="0" u="none" strike="noStrike" kern="1200" cap="none" spc="0" normalizeH="0" baseline="0" noProof="0" dirty="0">
                <a:ln>
                  <a:noFill/>
                </a:ln>
                <a:solidFill>
                  <a:prstClr val="black"/>
                </a:solidFill>
                <a:effectLst/>
                <a:uLnTx/>
                <a:uFillTx/>
                <a:latin typeface="Times New Roman"/>
                <a:ea typeface="+mn-ea"/>
                <a:cs typeface="+mn-cs"/>
              </a:rPr>
              <a:t>To design proper inductor for </a:t>
            </a:r>
            <a:r>
              <a:rPr lang="en-US" sz="1800" dirty="0">
                <a:solidFill>
                  <a:prstClr val="black"/>
                </a:solidFill>
                <a:latin typeface="Times New Roman"/>
              </a:rPr>
              <a:t>specific load application.</a:t>
            </a:r>
            <a:endParaRPr kumimoji="0" lang="en-US" sz="1800" b="0" i="0" u="none" strike="noStrike" kern="1200" cap="none" spc="0" normalizeH="0" baseline="0" noProof="0" dirty="0">
              <a:ln>
                <a:noFill/>
              </a:ln>
              <a:solidFill>
                <a:prstClr val="black"/>
              </a:solidFill>
              <a:effectLst/>
              <a:uLnTx/>
              <a:uFillTx/>
              <a:latin typeface="Times New Roman"/>
              <a:ea typeface="+mn-ea"/>
              <a:cs typeface="+mn-cs"/>
            </a:endParaRPr>
          </a:p>
        </p:txBody>
      </p:sp>
      <p:cxnSp>
        <p:nvCxnSpPr>
          <p:cNvPr id="13" name="Straight Arrow Connector 12">
            <a:extLst>
              <a:ext uri="{FF2B5EF4-FFF2-40B4-BE49-F238E27FC236}">
                <a16:creationId xmlns:a16="http://schemas.microsoft.com/office/drawing/2014/main" id="{4F76DE32-4F24-493D-B591-14D907870EA5}"/>
              </a:ext>
            </a:extLst>
          </p:cNvPr>
          <p:cNvCxnSpPr>
            <a:cxnSpLocks/>
            <a:stCxn id="10" idx="2"/>
            <a:endCxn id="11" idx="0"/>
          </p:cNvCxnSpPr>
          <p:nvPr/>
        </p:nvCxnSpPr>
        <p:spPr>
          <a:xfrm>
            <a:off x="6089560" y="2601534"/>
            <a:ext cx="0" cy="4636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70EEF49E-832C-4E09-99BC-8D6886D7054F}"/>
              </a:ext>
            </a:extLst>
          </p:cNvPr>
          <p:cNvSpPr/>
          <p:nvPr/>
        </p:nvSpPr>
        <p:spPr>
          <a:xfrm>
            <a:off x="965914" y="4056848"/>
            <a:ext cx="10247291" cy="59242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0" lang="en-US" sz="1800" b="0" i="0" u="none" strike="noStrike" kern="1200" cap="none" spc="0" normalizeH="0" baseline="0" noProof="0" dirty="0">
                <a:ln>
                  <a:noFill/>
                </a:ln>
                <a:solidFill>
                  <a:prstClr val="black"/>
                </a:solidFill>
                <a:effectLst/>
                <a:uLnTx/>
                <a:uFillTx/>
                <a:latin typeface="Times New Roman"/>
                <a:ea typeface="+mn-ea"/>
                <a:cs typeface="+mn-cs"/>
              </a:rPr>
              <a:t>To design a basic conventional DC-DC boost converter circuit.</a:t>
            </a:r>
          </a:p>
          <a:p>
            <a:pPr algn="ctr"/>
            <a:endParaRPr lang="en-IN" dirty="0"/>
          </a:p>
        </p:txBody>
      </p:sp>
      <p:sp>
        <p:nvSpPr>
          <p:cNvPr id="16" name="Rectangle 15">
            <a:extLst>
              <a:ext uri="{FF2B5EF4-FFF2-40B4-BE49-F238E27FC236}">
                <a16:creationId xmlns:a16="http://schemas.microsoft.com/office/drawing/2014/main" id="{AD750633-FC8C-4DF1-BB9E-E336A4E04EEF}"/>
              </a:ext>
            </a:extLst>
          </p:cNvPr>
          <p:cNvSpPr/>
          <p:nvPr/>
        </p:nvSpPr>
        <p:spPr>
          <a:xfrm>
            <a:off x="965914" y="5125792"/>
            <a:ext cx="10247291" cy="57310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0" lang="en-US" sz="1800" b="0" i="0" u="none" strike="noStrike" kern="1200" cap="none" spc="0" normalizeH="0" baseline="0" noProof="0" dirty="0">
                <a:ln>
                  <a:noFill/>
                </a:ln>
                <a:solidFill>
                  <a:prstClr val="black"/>
                </a:solidFill>
                <a:effectLst/>
                <a:uLnTx/>
                <a:uFillTx/>
                <a:latin typeface="Times New Roman"/>
                <a:ea typeface="+mn-ea"/>
                <a:cs typeface="+mn-cs"/>
              </a:rPr>
              <a:t>To integrate the boost converter to PV module.</a:t>
            </a:r>
            <a:endParaRPr lang="en-US" sz="1800" dirty="0">
              <a:solidFill>
                <a:prstClr val="black"/>
              </a:solidFill>
              <a:latin typeface="Times New Roman"/>
            </a:endParaRPr>
          </a:p>
          <a:p>
            <a:pPr algn="ctr"/>
            <a:endParaRPr lang="en-IN" dirty="0"/>
          </a:p>
        </p:txBody>
      </p:sp>
      <p:cxnSp>
        <p:nvCxnSpPr>
          <p:cNvPr id="18" name="Straight Arrow Connector 17">
            <a:extLst>
              <a:ext uri="{FF2B5EF4-FFF2-40B4-BE49-F238E27FC236}">
                <a16:creationId xmlns:a16="http://schemas.microsoft.com/office/drawing/2014/main" id="{DACA390D-A3CB-407D-87B1-95FA86926543}"/>
              </a:ext>
            </a:extLst>
          </p:cNvPr>
          <p:cNvCxnSpPr>
            <a:cxnSpLocks/>
            <a:stCxn id="11" idx="2"/>
            <a:endCxn id="14" idx="0"/>
          </p:cNvCxnSpPr>
          <p:nvPr/>
        </p:nvCxnSpPr>
        <p:spPr>
          <a:xfrm>
            <a:off x="6089560" y="3657598"/>
            <a:ext cx="0" cy="3992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C953B1C3-E047-4241-B19B-59EFE4AD3469}"/>
              </a:ext>
            </a:extLst>
          </p:cNvPr>
          <p:cNvCxnSpPr>
            <a:cxnSpLocks/>
            <a:stCxn id="14" idx="2"/>
            <a:endCxn id="16" idx="0"/>
          </p:cNvCxnSpPr>
          <p:nvPr/>
        </p:nvCxnSpPr>
        <p:spPr>
          <a:xfrm>
            <a:off x="6089560" y="4649274"/>
            <a:ext cx="0" cy="4765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66252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011382"/>
          </a:xfrm>
        </p:spPr>
        <p:txBody>
          <a:bodyPr>
            <a:normAutofit/>
          </a:bodyPr>
          <a:lstStyle/>
          <a:p>
            <a:pPr algn="ctr"/>
            <a:r>
              <a:rPr lang="en-IN" b="1" dirty="0"/>
              <a:t>PWM Circuit</a:t>
            </a:r>
            <a:endParaRPr lang="en-IN" dirty="0"/>
          </a:p>
        </p:txBody>
      </p:sp>
      <p:sp>
        <p:nvSpPr>
          <p:cNvPr id="3" name="Content Placeholder 2"/>
          <p:cNvSpPr>
            <a:spLocks noGrp="1"/>
          </p:cNvSpPr>
          <p:nvPr>
            <p:ph idx="1"/>
          </p:nvPr>
        </p:nvSpPr>
        <p:spPr>
          <a:xfrm>
            <a:off x="0" y="1446890"/>
            <a:ext cx="12192000" cy="5092024"/>
          </a:xfrm>
        </p:spPr>
        <p:txBody>
          <a:bodyPr>
            <a:normAutofit/>
          </a:bodyPr>
          <a:lstStyle/>
          <a:p>
            <a:pPr algn="just">
              <a:lnSpc>
                <a:spcPct val="200000"/>
              </a:lnSpc>
              <a:spcBef>
                <a:spcPts val="600"/>
              </a:spcBef>
            </a:pPr>
            <a:r>
              <a:rPr lang="en-IN" sz="1800" dirty="0"/>
              <a:t>A NE555 timer was chosen for PWM circuit.</a:t>
            </a:r>
          </a:p>
          <a:p>
            <a:pPr algn="just">
              <a:lnSpc>
                <a:spcPct val="200000"/>
              </a:lnSpc>
              <a:spcBef>
                <a:spcPts val="600"/>
              </a:spcBef>
            </a:pPr>
            <a:r>
              <a:rPr lang="en-IN" sz="1800" dirty="0"/>
              <a:t>Astable Multivibrator is an oscillating circuit without a stable state i.e., it automatically switches between the two states. </a:t>
            </a:r>
          </a:p>
          <a:p>
            <a:pPr algn="just">
              <a:lnSpc>
                <a:spcPct val="200000"/>
              </a:lnSpc>
              <a:spcBef>
                <a:spcPts val="600"/>
              </a:spcBef>
            </a:pPr>
            <a:r>
              <a:rPr lang="en-IN" sz="1800" dirty="0"/>
              <a:t>Using just additional components, we can make the 555 Timer to work in Astable Mode. </a:t>
            </a:r>
          </a:p>
          <a:p>
            <a:pPr algn="just">
              <a:lnSpc>
                <a:spcPct val="200000"/>
              </a:lnSpc>
              <a:spcBef>
                <a:spcPts val="600"/>
              </a:spcBef>
            </a:pPr>
            <a:r>
              <a:rPr lang="en-IN" sz="1800" dirty="0"/>
              <a:t>In Astable Mode, the Capacitor is charging through R1 and R2 while it is discharging only through R2.</a:t>
            </a:r>
          </a:p>
          <a:p>
            <a:pPr marL="216000" algn="just">
              <a:lnSpc>
                <a:spcPct val="200000"/>
              </a:lnSpc>
              <a:spcBef>
                <a:spcPts val="600"/>
              </a:spcBef>
            </a:pPr>
            <a:r>
              <a:rPr lang="en-IN" sz="1800" dirty="0"/>
              <a:t>Hence, if we replace R2 with a Potentiometer, we can control the charging and discharging tines of the capacitor and essentially the duty cycle of the PWM Signal.</a:t>
            </a:r>
          </a:p>
          <a:p>
            <a:pPr marL="216000" algn="just">
              <a:lnSpc>
                <a:spcPct val="200000"/>
              </a:lnSpc>
              <a:spcBef>
                <a:spcPts val="600"/>
              </a:spcBef>
            </a:pPr>
            <a:r>
              <a:rPr lang="en-IN" sz="1800" dirty="0"/>
              <a:t>We chose R1 as 10 KΩ resistor, R2 as a 5 KΩ Potentiometer and C1 as 102µF C2 as 103µF.</a:t>
            </a:r>
          </a:p>
          <a:p>
            <a:endParaRPr lang="en-IN" dirty="0"/>
          </a:p>
          <a:p>
            <a:pPr>
              <a:buNone/>
            </a:pPr>
            <a:endParaRPr lang="en-IN" dirty="0"/>
          </a:p>
        </p:txBody>
      </p:sp>
      <p:sp>
        <p:nvSpPr>
          <p:cNvPr id="4" name="Date Placeholder 3"/>
          <p:cNvSpPr>
            <a:spLocks noGrp="1"/>
          </p:cNvSpPr>
          <p:nvPr>
            <p:ph type="dt" sz="half" idx="10"/>
          </p:nvPr>
        </p:nvSpPr>
        <p:spPr/>
        <p:txBody>
          <a:bodyPr/>
          <a:lstStyle/>
          <a:p>
            <a:pPr defTabSz="457200"/>
            <a:fld id="{29B68FBB-7006-48E2-8E01-E98D14635014}" type="datetime3">
              <a:rPr lang="en-US" smtClean="0">
                <a:solidFill>
                  <a:prstClr val="black">
                    <a:tint val="75000"/>
                  </a:prstClr>
                </a:solidFill>
                <a:latin typeface="Times New Roman"/>
              </a:rPr>
              <a:t>12 July 2021</a:t>
            </a:fld>
            <a:endParaRPr lang="en-US">
              <a:solidFill>
                <a:prstClr val="black">
                  <a:tint val="75000"/>
                </a:prstClr>
              </a:solidFill>
              <a:latin typeface="Times New Roman"/>
            </a:endParaRPr>
          </a:p>
        </p:txBody>
      </p:sp>
      <p:sp>
        <p:nvSpPr>
          <p:cNvPr id="5" name="Footer Placeholder 4"/>
          <p:cNvSpPr>
            <a:spLocks noGrp="1"/>
          </p:cNvSpPr>
          <p:nvPr>
            <p:ph type="ftr" sz="quarter" idx="11"/>
          </p:nvPr>
        </p:nvSpPr>
        <p:spPr/>
        <p:txBody>
          <a:bodyPr/>
          <a:lstStyle/>
          <a:p>
            <a:pPr defTabSz="457200"/>
            <a:r>
              <a:rPr lang="en-US" smtClean="0">
                <a:solidFill>
                  <a:prstClr val="black">
                    <a:tint val="75000"/>
                  </a:prstClr>
                </a:solidFill>
                <a:latin typeface="Times New Roman"/>
              </a:rPr>
              <a:t>EEE Dept.  Raghu Engineering College  First Review </a:t>
            </a:r>
            <a:endParaRPr lang="en-US">
              <a:solidFill>
                <a:prstClr val="black">
                  <a:tint val="75000"/>
                </a:prstClr>
              </a:solidFill>
              <a:latin typeface="Times New Roman"/>
            </a:endParaRPr>
          </a:p>
        </p:txBody>
      </p:sp>
      <p:sp>
        <p:nvSpPr>
          <p:cNvPr id="6" name="Slide Number Placeholder 5"/>
          <p:cNvSpPr>
            <a:spLocks noGrp="1"/>
          </p:cNvSpPr>
          <p:nvPr>
            <p:ph type="sldNum" sz="quarter" idx="12"/>
          </p:nvPr>
        </p:nvSpPr>
        <p:spPr/>
        <p:txBody>
          <a:bodyPr/>
          <a:lstStyle/>
          <a:p>
            <a:pPr defTabSz="457200"/>
            <a:fld id="{364467F6-786D-45BE-B25C-700787AE89D9}" type="slidenum">
              <a:rPr lang="en-US">
                <a:solidFill>
                  <a:prstClr val="black">
                    <a:tint val="75000"/>
                  </a:prstClr>
                </a:solidFill>
                <a:latin typeface="Times New Roman"/>
              </a:rPr>
              <a:pPr defTabSz="457200"/>
              <a:t>8</a:t>
            </a:fld>
            <a:endParaRPr lang="en-US">
              <a:solidFill>
                <a:prstClr val="black">
                  <a:tint val="75000"/>
                </a:prstClr>
              </a:solidFill>
              <a:latin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8691" y="92367"/>
            <a:ext cx="8894619" cy="923854"/>
          </a:xfrm>
        </p:spPr>
        <p:txBody>
          <a:bodyPr/>
          <a:lstStyle/>
          <a:p>
            <a:pPr algn="ctr"/>
            <a:r>
              <a:rPr lang="en-IN" b="1" dirty="0"/>
              <a:t>Complete set up of PWM</a:t>
            </a:r>
          </a:p>
        </p:txBody>
      </p:sp>
      <p:sp>
        <p:nvSpPr>
          <p:cNvPr id="4" name="Date Placeholder 3"/>
          <p:cNvSpPr>
            <a:spLocks noGrp="1"/>
          </p:cNvSpPr>
          <p:nvPr>
            <p:ph type="dt" sz="half" idx="10"/>
          </p:nvPr>
        </p:nvSpPr>
        <p:spPr/>
        <p:txBody>
          <a:bodyPr/>
          <a:lstStyle/>
          <a:p>
            <a:pPr defTabSz="457200"/>
            <a:fld id="{A96CB4C0-A4DA-41E7-BD0E-91D89BB808AA}" type="datetime3">
              <a:rPr lang="en-US" smtClean="0">
                <a:solidFill>
                  <a:prstClr val="black">
                    <a:tint val="75000"/>
                  </a:prstClr>
                </a:solidFill>
                <a:latin typeface="Times New Roman"/>
              </a:rPr>
              <a:t>12 July 2021</a:t>
            </a:fld>
            <a:endParaRPr lang="en-US">
              <a:solidFill>
                <a:prstClr val="black">
                  <a:tint val="75000"/>
                </a:prstClr>
              </a:solidFill>
              <a:latin typeface="Times New Roman"/>
            </a:endParaRPr>
          </a:p>
        </p:txBody>
      </p:sp>
      <p:sp>
        <p:nvSpPr>
          <p:cNvPr id="5" name="Footer Placeholder 4"/>
          <p:cNvSpPr>
            <a:spLocks noGrp="1"/>
          </p:cNvSpPr>
          <p:nvPr>
            <p:ph type="ftr" sz="quarter" idx="11"/>
          </p:nvPr>
        </p:nvSpPr>
        <p:spPr/>
        <p:txBody>
          <a:bodyPr/>
          <a:lstStyle/>
          <a:p>
            <a:pPr defTabSz="457200"/>
            <a:r>
              <a:rPr lang="en-US" smtClean="0">
                <a:solidFill>
                  <a:prstClr val="black">
                    <a:tint val="75000"/>
                  </a:prstClr>
                </a:solidFill>
                <a:latin typeface="Times New Roman"/>
              </a:rPr>
              <a:t>EEE Dept.  Raghu Engineering College  First Review </a:t>
            </a:r>
            <a:endParaRPr lang="en-US">
              <a:solidFill>
                <a:prstClr val="black">
                  <a:tint val="75000"/>
                </a:prstClr>
              </a:solidFill>
              <a:latin typeface="Times New Roman"/>
            </a:endParaRPr>
          </a:p>
        </p:txBody>
      </p:sp>
      <p:sp>
        <p:nvSpPr>
          <p:cNvPr id="6" name="Slide Number Placeholder 5"/>
          <p:cNvSpPr>
            <a:spLocks noGrp="1"/>
          </p:cNvSpPr>
          <p:nvPr>
            <p:ph type="sldNum" sz="quarter" idx="12"/>
          </p:nvPr>
        </p:nvSpPr>
        <p:spPr/>
        <p:txBody>
          <a:bodyPr/>
          <a:lstStyle/>
          <a:p>
            <a:pPr defTabSz="457200"/>
            <a:fld id="{364467F6-786D-45BE-B25C-700787AE89D9}" type="slidenum">
              <a:rPr lang="en-US">
                <a:solidFill>
                  <a:prstClr val="black">
                    <a:tint val="75000"/>
                  </a:prstClr>
                </a:solidFill>
                <a:latin typeface="Times New Roman"/>
              </a:rPr>
              <a:pPr defTabSz="457200"/>
              <a:t>9</a:t>
            </a:fld>
            <a:endParaRPr lang="en-US">
              <a:solidFill>
                <a:prstClr val="black">
                  <a:tint val="75000"/>
                </a:prstClr>
              </a:solidFill>
              <a:latin typeface="Times New Roman"/>
            </a:endParaRPr>
          </a:p>
        </p:txBody>
      </p:sp>
      <p:pic>
        <p:nvPicPr>
          <p:cNvPr id="7" name="Content Placeholder 6">
            <a:extLst>
              <a:ext uri="{FF2B5EF4-FFF2-40B4-BE49-F238E27FC236}">
                <a16:creationId xmlns:a16="http://schemas.microsoft.com/office/drawing/2014/main" id="{09C49D46-9B43-49AA-ADB6-40F0BB707C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05362" y="1142767"/>
            <a:ext cx="4581276" cy="4572466"/>
          </a:xfrm>
        </p:spPr>
      </p:pic>
      <p:sp>
        <p:nvSpPr>
          <p:cNvPr id="9" name="TextBox 8">
            <a:extLst>
              <a:ext uri="{FF2B5EF4-FFF2-40B4-BE49-F238E27FC236}">
                <a16:creationId xmlns:a16="http://schemas.microsoft.com/office/drawing/2014/main" id="{96FC9CC7-F9F8-48D7-89C6-B3DC104214F5}"/>
              </a:ext>
            </a:extLst>
          </p:cNvPr>
          <p:cNvSpPr txBox="1"/>
          <p:nvPr/>
        </p:nvSpPr>
        <p:spPr>
          <a:xfrm>
            <a:off x="1524000" y="5860473"/>
            <a:ext cx="9144000" cy="369332"/>
          </a:xfrm>
          <a:prstGeom prst="rect">
            <a:avLst/>
          </a:prstGeom>
          <a:noFill/>
        </p:spPr>
        <p:txBody>
          <a:bodyPr wrap="square" rtlCol="0">
            <a:spAutoFit/>
          </a:bodyPr>
          <a:lstStyle/>
          <a:p>
            <a:pPr algn="ctr" defTabSz="457200"/>
            <a:r>
              <a:rPr lang="en-US" b="1" dirty="0">
                <a:solidFill>
                  <a:prstClr val="black"/>
                </a:solidFill>
                <a:latin typeface="Times New Roman"/>
              </a:rPr>
              <a:t>Fig.2 PWM circuit diagram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urya">
      <a:majorFont>
        <a:latin typeface="Times New Roman"/>
        <a:ea typeface=""/>
        <a:cs typeface=""/>
      </a:majorFont>
      <a:minorFont>
        <a:latin typeface="Times New Roman"/>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urya">
      <a:majorFont>
        <a:latin typeface="Times New Roman"/>
        <a:ea typeface=""/>
        <a:cs typeface=""/>
      </a:majorFont>
      <a:minorFont>
        <a:latin typeface="Times New Roman"/>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315</TotalTime>
  <Words>2654</Words>
  <Application>Microsoft Office PowerPoint</Application>
  <PresentationFormat>Widescreen</PresentationFormat>
  <Paragraphs>413</Paragraphs>
  <Slides>57</Slides>
  <Notes>0</Notes>
  <HiddenSlides>0</HiddenSlides>
  <MMClips>0</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0</vt:i4>
      </vt:variant>
      <vt:variant>
        <vt:lpstr>Slide Titles</vt:lpstr>
      </vt:variant>
      <vt:variant>
        <vt:i4>57</vt:i4>
      </vt:variant>
    </vt:vector>
  </HeadingPairs>
  <TitlesOfParts>
    <vt:vector size="66" baseType="lpstr">
      <vt:lpstr>Arial</vt:lpstr>
      <vt:lpstr>Calibri</vt:lpstr>
      <vt:lpstr>Calibri Light</vt:lpstr>
      <vt:lpstr>Cambria Math</vt:lpstr>
      <vt:lpstr>Symbol</vt:lpstr>
      <vt:lpstr>Times New Roman</vt:lpstr>
      <vt:lpstr>Office Theme</vt:lpstr>
      <vt:lpstr>1_Office Theme</vt:lpstr>
      <vt:lpstr>2_Office Theme</vt:lpstr>
      <vt:lpstr>PowerPoint Presentation</vt:lpstr>
      <vt:lpstr>Contents.</vt:lpstr>
      <vt:lpstr>Objectives.</vt:lpstr>
      <vt:lpstr>Significance.</vt:lpstr>
      <vt:lpstr>Literary Survey.</vt:lpstr>
      <vt:lpstr>Contd.</vt:lpstr>
      <vt:lpstr>Hypothesis.</vt:lpstr>
      <vt:lpstr>PWM Circuit</vt:lpstr>
      <vt:lpstr>Complete set up of PWM</vt:lpstr>
      <vt:lpstr>Components Required</vt:lpstr>
      <vt:lpstr>Worki.ng of 555 Timer PWM 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 of Inductor For Boost Converter.</vt:lpstr>
      <vt:lpstr>Design Procedure.</vt:lpstr>
      <vt:lpstr>PowerPoint Presentation</vt:lpstr>
      <vt:lpstr>DETERMINING VALUE OF INDUCTORS FOR SMPCS</vt:lpstr>
      <vt:lpstr>PowerPoint Presentation</vt:lpstr>
      <vt:lpstr>Physical, Electrical and Magnetic Characteristics of Toroidal Ferric Cores.</vt:lpstr>
      <vt:lpstr>PowerPoint Presentation</vt:lpstr>
      <vt:lpstr>PV ARRAY</vt:lpstr>
      <vt:lpstr>PV-IV Characteristics of PV Panel.</vt:lpstr>
      <vt:lpstr>MATLAB/Simulink Model .</vt:lpstr>
      <vt:lpstr>Results.</vt:lpstr>
      <vt:lpstr>Scope Of Completion.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 Sampath</dc:creator>
  <cp:lastModifiedBy>Sampath Sai</cp:lastModifiedBy>
  <cp:revision>55</cp:revision>
  <dcterms:created xsi:type="dcterms:W3CDTF">2021-04-08T12:25:17Z</dcterms:created>
  <dcterms:modified xsi:type="dcterms:W3CDTF">2021-07-12T09:24:25Z</dcterms:modified>
</cp:coreProperties>
</file>